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7"/>
  </p:notesMasterIdLst>
  <p:handoutMasterIdLst>
    <p:handoutMasterId r:id="rId28"/>
  </p:handoutMasterIdLst>
  <p:sldIdLst>
    <p:sldId id="256" r:id="rId2"/>
    <p:sldId id="258" r:id="rId3"/>
    <p:sldId id="376" r:id="rId4"/>
    <p:sldId id="378" r:id="rId5"/>
    <p:sldId id="379" r:id="rId6"/>
    <p:sldId id="380" r:id="rId7"/>
    <p:sldId id="387" r:id="rId8"/>
    <p:sldId id="388" r:id="rId9"/>
    <p:sldId id="383" r:id="rId10"/>
    <p:sldId id="377" r:id="rId11"/>
    <p:sldId id="394" r:id="rId12"/>
    <p:sldId id="389" r:id="rId13"/>
    <p:sldId id="395" r:id="rId14"/>
    <p:sldId id="401" r:id="rId15"/>
    <p:sldId id="398" r:id="rId16"/>
    <p:sldId id="397" r:id="rId17"/>
    <p:sldId id="399" r:id="rId18"/>
    <p:sldId id="384" r:id="rId19"/>
    <p:sldId id="385" r:id="rId20"/>
    <p:sldId id="400" r:id="rId21"/>
    <p:sldId id="386" r:id="rId22"/>
    <p:sldId id="391" r:id="rId23"/>
    <p:sldId id="392" r:id="rId24"/>
    <p:sldId id="390" r:id="rId25"/>
    <p:sldId id="39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9E0738-4ADD-48AE-A7D4-734664BA9D60}">
          <p14:sldIdLst>
            <p14:sldId id="256"/>
            <p14:sldId id="258"/>
            <p14:sldId id="376"/>
            <p14:sldId id="378"/>
            <p14:sldId id="379"/>
            <p14:sldId id="380"/>
            <p14:sldId id="387"/>
            <p14:sldId id="388"/>
            <p14:sldId id="383"/>
            <p14:sldId id="377"/>
            <p14:sldId id="394"/>
            <p14:sldId id="389"/>
            <p14:sldId id="395"/>
            <p14:sldId id="401"/>
            <p14:sldId id="398"/>
            <p14:sldId id="397"/>
            <p14:sldId id="399"/>
            <p14:sldId id="384"/>
            <p14:sldId id="385"/>
            <p14:sldId id="400"/>
            <p14:sldId id="386"/>
            <p14:sldId id="391"/>
            <p14:sldId id="392"/>
            <p14:sldId id="390"/>
            <p14:sldId id="3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3250" autoAdjust="0"/>
  </p:normalViewPr>
  <p:slideViewPr>
    <p:cSldViewPr>
      <p:cViewPr>
        <p:scale>
          <a:sx n="66" d="100"/>
          <a:sy n="66" d="100"/>
        </p:scale>
        <p:origin x="1973" y="3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6"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7"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Participants</a:t>
            </a:r>
            <a:r>
              <a:rPr lang="en-US" baseline="0" dirty="0"/>
              <a:t> by 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barChart>
        <c:barDir val="col"/>
        <c:grouping val="clustered"/>
        <c:varyColors val="0"/>
        <c:ser>
          <c:idx val="0"/>
          <c:order val="0"/>
          <c:tx>
            <c:strRef>
              <c:f>Sheet1!$B$1</c:f>
              <c:strCache>
                <c:ptCount val="1"/>
                <c:pt idx="0">
                  <c:v>Amount</c:v>
                </c:pt>
              </c:strCache>
            </c:strRef>
          </c:tx>
          <c:spPr>
            <a:solidFill>
              <a:schemeClr val="accent1"/>
            </a:solidFill>
            <a:ln>
              <a:noFill/>
            </a:ln>
            <a:effectLst/>
          </c:spPr>
          <c:invertIfNegative val="0"/>
          <c:dPt>
            <c:idx val="1"/>
            <c:invertIfNegative val="0"/>
            <c:bubble3D val="0"/>
            <c:spPr>
              <a:solidFill>
                <a:srgbClr val="0070C0"/>
              </a:solidFill>
              <a:ln>
                <a:noFill/>
              </a:ln>
              <a:effectLst/>
            </c:spPr>
            <c:extLst>
              <c:ext xmlns:c16="http://schemas.microsoft.com/office/drawing/2014/chart" uri="{C3380CC4-5D6E-409C-BE32-E72D297353CC}">
                <c16:uniqueId val="{00000001-B9F0-4C5D-8266-F9D06176591C}"/>
              </c:ext>
            </c:extLst>
          </c:dPt>
          <c:cat>
            <c:strRef>
              <c:f>Sheet1!$A$2:$A$3</c:f>
              <c:strCache>
                <c:ptCount val="2"/>
                <c:pt idx="0">
                  <c:v>Female</c:v>
                </c:pt>
                <c:pt idx="1">
                  <c:v>Male</c:v>
                </c:pt>
              </c:strCache>
            </c:strRef>
          </c:cat>
          <c:val>
            <c:numRef>
              <c:f>Sheet1!$B$2:$B$3</c:f>
              <c:numCache>
                <c:formatCode>General</c:formatCode>
                <c:ptCount val="2"/>
                <c:pt idx="0">
                  <c:v>1</c:v>
                </c:pt>
                <c:pt idx="1">
                  <c:v>6</c:v>
                </c:pt>
              </c:numCache>
            </c:numRef>
          </c:val>
          <c:extLst>
            <c:ext xmlns:c16="http://schemas.microsoft.com/office/drawing/2014/chart" uri="{C3380CC4-5D6E-409C-BE32-E72D297353CC}">
              <c16:uniqueId val="{00000002-B9F0-4C5D-8266-F9D06176591C}"/>
            </c:ext>
          </c:extLst>
        </c:ser>
        <c:dLbls>
          <c:showLegendKey val="0"/>
          <c:showVal val="0"/>
          <c:showCatName val="0"/>
          <c:showSerName val="0"/>
          <c:showPercent val="0"/>
          <c:showBubbleSize val="0"/>
        </c:dLbls>
        <c:gapWidth val="219"/>
        <c:overlap val="-27"/>
        <c:axId val="739261584"/>
        <c:axId val="739235672"/>
      </c:barChart>
      <c:catAx>
        <c:axId val="739261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739235672"/>
        <c:crosses val="autoZero"/>
        <c:auto val="1"/>
        <c:lblAlgn val="ctr"/>
        <c:lblOffset val="100"/>
        <c:noMultiLvlLbl val="0"/>
      </c:catAx>
      <c:valAx>
        <c:axId val="739235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739261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Participants</a:t>
            </a:r>
            <a:r>
              <a:rPr lang="en-US" dirty="0"/>
              <a:t> by Workp</a:t>
            </a:r>
            <a:r>
              <a:rPr lang="en-US" baseline="0" dirty="0"/>
              <a:t>laces</a:t>
            </a:r>
            <a:r>
              <a:rPr lang="en-US"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0-EF25-434E-8525-EF498120D388}"/>
              </c:ext>
            </c:extLst>
          </c:dPt>
          <c:dPt>
            <c:idx val="2"/>
            <c:invertIfNegative val="0"/>
            <c:bubble3D val="0"/>
            <c:spPr>
              <a:solidFill>
                <a:srgbClr val="0070C0"/>
              </a:solidFill>
              <a:ln>
                <a:noFill/>
              </a:ln>
              <a:effectLst/>
            </c:spPr>
            <c:extLst>
              <c:ext xmlns:c16="http://schemas.microsoft.com/office/drawing/2014/chart" uri="{C3380CC4-5D6E-409C-BE32-E72D297353CC}">
                <c16:uniqueId val="{00000001-EF25-434E-8525-EF498120D388}"/>
              </c:ext>
            </c:extLst>
          </c:dPt>
          <c:cat>
            <c:strRef>
              <c:f>Sheet1!$A$2:$A$4</c:f>
              <c:strCache>
                <c:ptCount val="3"/>
                <c:pt idx="0">
                  <c:v>Ben Gurion University</c:v>
                </c:pt>
                <c:pt idx="1">
                  <c:v>Ayalon Highways</c:v>
                </c:pt>
                <c:pt idx="2">
                  <c:v>Beer Sheva Municipality</c:v>
                </c:pt>
              </c:strCache>
            </c:strRef>
          </c:cat>
          <c:val>
            <c:numRef>
              <c:f>Sheet1!$B$2:$B$4</c:f>
              <c:numCache>
                <c:formatCode>General</c:formatCode>
                <c:ptCount val="3"/>
                <c:pt idx="0">
                  <c:v>1</c:v>
                </c:pt>
                <c:pt idx="1">
                  <c:v>5</c:v>
                </c:pt>
                <c:pt idx="2">
                  <c:v>1</c:v>
                </c:pt>
              </c:numCache>
            </c:numRef>
          </c:val>
          <c:extLst>
            <c:ext xmlns:c16="http://schemas.microsoft.com/office/drawing/2014/chart" uri="{C3380CC4-5D6E-409C-BE32-E72D297353CC}">
              <c16:uniqueId val="{00000000-EB96-4B0A-A954-557FEE70489C}"/>
            </c:ext>
          </c:extLst>
        </c:ser>
        <c:dLbls>
          <c:showLegendKey val="0"/>
          <c:showVal val="0"/>
          <c:showCatName val="0"/>
          <c:showSerName val="0"/>
          <c:showPercent val="0"/>
          <c:showBubbleSize val="0"/>
        </c:dLbls>
        <c:gapWidth val="219"/>
        <c:overlap val="-27"/>
        <c:axId val="603256576"/>
        <c:axId val="603259200"/>
      </c:barChart>
      <c:catAx>
        <c:axId val="603256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603259200"/>
        <c:crosses val="autoZero"/>
        <c:auto val="1"/>
        <c:lblAlgn val="ctr"/>
        <c:lblOffset val="100"/>
        <c:noMultiLvlLbl val="0"/>
      </c:catAx>
      <c:valAx>
        <c:axId val="603259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6032565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Did you find the visualization useful for your job?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barChart>
        <c:barDir val="col"/>
        <c:grouping val="clustered"/>
        <c:varyColors val="0"/>
        <c:ser>
          <c:idx val="0"/>
          <c:order val="0"/>
          <c:tx>
            <c:strRef>
              <c:f>Sheet1!$B$1:$B$2</c:f>
              <c:strCache>
                <c:ptCount val="2"/>
                <c:pt idx="0">
                  <c:v>Did you find the visualization useful for your job?</c:v>
                </c:pt>
                <c:pt idx="1">
                  <c:v>Experts</c:v>
                </c:pt>
              </c:strCache>
            </c:strRef>
          </c:tx>
          <c:spPr>
            <a:solidFill>
              <a:schemeClr val="accent1"/>
            </a:solidFill>
            <a:ln>
              <a:noFill/>
            </a:ln>
            <a:effectLst/>
          </c:spPr>
          <c:invertIfNegative val="0"/>
          <c:dPt>
            <c:idx val="0"/>
            <c:invertIfNegative val="0"/>
            <c:bubble3D val="0"/>
            <c:spPr>
              <a:solidFill>
                <a:srgbClr val="0070C0"/>
              </a:solidFill>
              <a:ln>
                <a:noFill/>
              </a:ln>
              <a:effectLst/>
            </c:spPr>
            <c:extLst>
              <c:ext xmlns:c16="http://schemas.microsoft.com/office/drawing/2014/chart" uri="{C3380CC4-5D6E-409C-BE32-E72D297353CC}">
                <c16:uniqueId val="{00000001-8F91-4887-B590-645D9B23301A}"/>
              </c:ext>
            </c:extLst>
          </c:dPt>
          <c:cat>
            <c:strRef>
              <c:f>Sheet1!$A$3:$A$4</c:f>
              <c:strCache>
                <c:ptCount val="2"/>
                <c:pt idx="0">
                  <c:v>Yes</c:v>
                </c:pt>
                <c:pt idx="1">
                  <c:v>No</c:v>
                </c:pt>
              </c:strCache>
            </c:strRef>
          </c:cat>
          <c:val>
            <c:numRef>
              <c:f>Sheet1!$B$3:$B$4</c:f>
              <c:numCache>
                <c:formatCode>General</c:formatCode>
                <c:ptCount val="2"/>
                <c:pt idx="0">
                  <c:v>5</c:v>
                </c:pt>
                <c:pt idx="1">
                  <c:v>2</c:v>
                </c:pt>
              </c:numCache>
            </c:numRef>
          </c:val>
          <c:extLst>
            <c:ext xmlns:c16="http://schemas.microsoft.com/office/drawing/2014/chart" uri="{C3380CC4-5D6E-409C-BE32-E72D297353CC}">
              <c16:uniqueId val="{00000000-8F91-4887-B590-645D9B23301A}"/>
            </c:ext>
          </c:extLst>
        </c:ser>
        <c:dLbls>
          <c:showLegendKey val="0"/>
          <c:showVal val="0"/>
          <c:showCatName val="0"/>
          <c:showSerName val="0"/>
          <c:showPercent val="0"/>
          <c:showBubbleSize val="0"/>
        </c:dLbls>
        <c:gapWidth val="219"/>
        <c:overlap val="-27"/>
        <c:axId val="440091568"/>
        <c:axId val="440091896"/>
      </c:barChart>
      <c:catAx>
        <c:axId val="440091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440091896"/>
        <c:crosses val="autoZero"/>
        <c:auto val="1"/>
        <c:lblAlgn val="ctr"/>
        <c:lblOffset val="100"/>
        <c:noMultiLvlLbl val="0"/>
      </c:catAx>
      <c:valAx>
        <c:axId val="440091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440091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barChart>
        <c:barDir val="col"/>
        <c:grouping val="clustered"/>
        <c:varyColors val="0"/>
        <c:ser>
          <c:idx val="0"/>
          <c:order val="0"/>
          <c:tx>
            <c:strRef>
              <c:f>Sheet1!$B$9</c:f>
              <c:strCache>
                <c:ptCount val="1"/>
                <c:pt idx="0">
                  <c:v>Would you want to work with the visualization as a standard system at your work?</c:v>
                </c:pt>
              </c:strCache>
            </c:strRef>
          </c:tx>
          <c:spPr>
            <a:solidFill>
              <a:schemeClr val="accent1"/>
            </a:solidFill>
            <a:ln>
              <a:noFill/>
            </a:ln>
            <a:effectLst/>
          </c:spPr>
          <c:invertIfNegative val="0"/>
          <c:dPt>
            <c:idx val="0"/>
            <c:invertIfNegative val="0"/>
            <c:bubble3D val="0"/>
            <c:spPr>
              <a:solidFill>
                <a:srgbClr val="0070C0"/>
              </a:solidFill>
              <a:ln>
                <a:noFill/>
              </a:ln>
              <a:effectLst/>
            </c:spPr>
            <c:extLst>
              <c:ext xmlns:c16="http://schemas.microsoft.com/office/drawing/2014/chart" uri="{C3380CC4-5D6E-409C-BE32-E72D297353CC}">
                <c16:uniqueId val="{00000001-88A6-4A9B-B049-287CA831AB35}"/>
              </c:ext>
            </c:extLst>
          </c:dPt>
          <c:cat>
            <c:strRef>
              <c:f>Sheet1!$A$10:$A$11</c:f>
              <c:strCache>
                <c:ptCount val="2"/>
                <c:pt idx="0">
                  <c:v>Yes</c:v>
                </c:pt>
                <c:pt idx="1">
                  <c:v>No</c:v>
                </c:pt>
              </c:strCache>
            </c:strRef>
          </c:cat>
          <c:val>
            <c:numRef>
              <c:f>Sheet1!$B$10:$B$11</c:f>
              <c:numCache>
                <c:formatCode>General</c:formatCode>
                <c:ptCount val="2"/>
                <c:pt idx="0">
                  <c:v>6</c:v>
                </c:pt>
                <c:pt idx="1">
                  <c:v>1</c:v>
                </c:pt>
              </c:numCache>
            </c:numRef>
          </c:val>
          <c:extLst>
            <c:ext xmlns:c16="http://schemas.microsoft.com/office/drawing/2014/chart" uri="{C3380CC4-5D6E-409C-BE32-E72D297353CC}">
              <c16:uniqueId val="{00000000-88A6-4A9B-B049-287CA831AB35}"/>
            </c:ext>
          </c:extLst>
        </c:ser>
        <c:dLbls>
          <c:showLegendKey val="0"/>
          <c:showVal val="0"/>
          <c:showCatName val="0"/>
          <c:showSerName val="0"/>
          <c:showPercent val="0"/>
          <c:showBubbleSize val="0"/>
        </c:dLbls>
        <c:gapWidth val="219"/>
        <c:overlap val="-27"/>
        <c:axId val="440080416"/>
        <c:axId val="440079104"/>
      </c:barChart>
      <c:catAx>
        <c:axId val="440080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440079104"/>
        <c:crosses val="autoZero"/>
        <c:auto val="1"/>
        <c:lblAlgn val="ctr"/>
        <c:lblOffset val="100"/>
        <c:noMultiLvlLbl val="0"/>
      </c:catAx>
      <c:valAx>
        <c:axId val="440079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440080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barChart>
        <c:barDir val="col"/>
        <c:grouping val="clustered"/>
        <c:varyColors val="0"/>
        <c:ser>
          <c:idx val="0"/>
          <c:order val="0"/>
          <c:tx>
            <c:strRef>
              <c:f>Sheet1!$B$15</c:f>
              <c:strCache>
                <c:ptCount val="1"/>
                <c:pt idx="0">
                  <c:v>Was the lack of a map helpful/not helpful/neutral?</c:v>
                </c:pt>
              </c:strCache>
            </c:strRef>
          </c:tx>
          <c:spPr>
            <a:solidFill>
              <a:schemeClr val="accent1"/>
            </a:solidFill>
            <a:ln>
              <a:noFill/>
            </a:ln>
            <a:effectLst/>
          </c:spPr>
          <c:invertIfNegative val="0"/>
          <c:dPt>
            <c:idx val="0"/>
            <c:invertIfNegative val="0"/>
            <c:bubble3D val="0"/>
            <c:spPr>
              <a:solidFill>
                <a:srgbClr val="0070C0"/>
              </a:solidFill>
              <a:ln>
                <a:noFill/>
              </a:ln>
              <a:effectLst/>
            </c:spPr>
            <c:extLst>
              <c:ext xmlns:c16="http://schemas.microsoft.com/office/drawing/2014/chart" uri="{C3380CC4-5D6E-409C-BE32-E72D297353CC}">
                <c16:uniqueId val="{00000001-0756-40FE-870F-6D890A37E7BE}"/>
              </c:ext>
            </c:extLst>
          </c:dPt>
          <c:dPt>
            <c:idx val="1"/>
            <c:invertIfNegative val="0"/>
            <c:bubble3D val="0"/>
            <c:spPr>
              <a:solidFill>
                <a:schemeClr val="bg1">
                  <a:lumMod val="75000"/>
                </a:schemeClr>
              </a:solidFill>
              <a:ln>
                <a:noFill/>
              </a:ln>
              <a:effectLst/>
            </c:spPr>
            <c:extLst>
              <c:ext xmlns:c16="http://schemas.microsoft.com/office/drawing/2014/chart" uri="{C3380CC4-5D6E-409C-BE32-E72D297353CC}">
                <c16:uniqueId val="{00000002-0756-40FE-870F-6D890A37E7BE}"/>
              </c:ext>
            </c:extLst>
          </c:dPt>
          <c:cat>
            <c:strRef>
              <c:f>Sheet1!$A$16:$A$18</c:f>
              <c:strCache>
                <c:ptCount val="3"/>
                <c:pt idx="0">
                  <c:v>Helpful</c:v>
                </c:pt>
                <c:pt idx="1">
                  <c:v>Neutral</c:v>
                </c:pt>
                <c:pt idx="2">
                  <c:v>Not Helpful</c:v>
                </c:pt>
              </c:strCache>
            </c:strRef>
          </c:cat>
          <c:val>
            <c:numRef>
              <c:f>Sheet1!$B$16:$B$18</c:f>
              <c:numCache>
                <c:formatCode>General</c:formatCode>
                <c:ptCount val="3"/>
                <c:pt idx="0">
                  <c:v>2</c:v>
                </c:pt>
                <c:pt idx="1">
                  <c:v>4</c:v>
                </c:pt>
                <c:pt idx="2">
                  <c:v>1</c:v>
                </c:pt>
              </c:numCache>
            </c:numRef>
          </c:val>
          <c:extLst>
            <c:ext xmlns:c16="http://schemas.microsoft.com/office/drawing/2014/chart" uri="{C3380CC4-5D6E-409C-BE32-E72D297353CC}">
              <c16:uniqueId val="{00000000-0756-40FE-870F-6D890A37E7BE}"/>
            </c:ext>
          </c:extLst>
        </c:ser>
        <c:dLbls>
          <c:showLegendKey val="0"/>
          <c:showVal val="0"/>
          <c:showCatName val="0"/>
          <c:showSerName val="0"/>
          <c:showPercent val="0"/>
          <c:showBubbleSize val="0"/>
        </c:dLbls>
        <c:gapWidth val="219"/>
        <c:overlap val="-27"/>
        <c:axId val="440043680"/>
        <c:axId val="440044992"/>
      </c:barChart>
      <c:catAx>
        <c:axId val="440043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440044992"/>
        <c:crosses val="autoZero"/>
        <c:auto val="1"/>
        <c:lblAlgn val="ctr"/>
        <c:lblOffset val="100"/>
        <c:noMultiLvlLbl val="0"/>
      </c:catAx>
      <c:valAx>
        <c:axId val="440044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440043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barChart>
        <c:barDir val="col"/>
        <c:grouping val="clustered"/>
        <c:varyColors val="0"/>
        <c:ser>
          <c:idx val="0"/>
          <c:order val="0"/>
          <c:tx>
            <c:strRef>
              <c:f>Sheet1!$B$21</c:f>
              <c:strCache>
                <c:ptCount val="1"/>
                <c:pt idx="0">
                  <c:v>Did you find the average line helpful?</c:v>
                </c:pt>
              </c:strCache>
            </c:strRef>
          </c:tx>
          <c:spPr>
            <a:solidFill>
              <a:schemeClr val="accent1"/>
            </a:solidFill>
            <a:ln>
              <a:noFill/>
            </a:ln>
            <a:effectLst/>
          </c:spPr>
          <c:invertIfNegative val="0"/>
          <c:dPt>
            <c:idx val="0"/>
            <c:invertIfNegative val="0"/>
            <c:bubble3D val="0"/>
            <c:spPr>
              <a:solidFill>
                <a:srgbClr val="0070C0"/>
              </a:solidFill>
              <a:ln>
                <a:noFill/>
              </a:ln>
              <a:effectLst/>
            </c:spPr>
            <c:extLst>
              <c:ext xmlns:c16="http://schemas.microsoft.com/office/drawing/2014/chart" uri="{C3380CC4-5D6E-409C-BE32-E72D297353CC}">
                <c16:uniqueId val="{00000001-75FC-484F-8507-7835E213B6A6}"/>
              </c:ext>
            </c:extLst>
          </c:dPt>
          <c:cat>
            <c:strRef>
              <c:f>Sheet1!$A$22:$A$23</c:f>
              <c:strCache>
                <c:ptCount val="2"/>
                <c:pt idx="0">
                  <c:v>Yes</c:v>
                </c:pt>
                <c:pt idx="1">
                  <c:v>No</c:v>
                </c:pt>
              </c:strCache>
            </c:strRef>
          </c:cat>
          <c:val>
            <c:numRef>
              <c:f>Sheet1!$B$22:$B$23</c:f>
              <c:numCache>
                <c:formatCode>General</c:formatCode>
                <c:ptCount val="2"/>
                <c:pt idx="0">
                  <c:v>2</c:v>
                </c:pt>
                <c:pt idx="1">
                  <c:v>5</c:v>
                </c:pt>
              </c:numCache>
            </c:numRef>
          </c:val>
          <c:extLst>
            <c:ext xmlns:c16="http://schemas.microsoft.com/office/drawing/2014/chart" uri="{C3380CC4-5D6E-409C-BE32-E72D297353CC}">
              <c16:uniqueId val="{00000000-75FC-484F-8507-7835E213B6A6}"/>
            </c:ext>
          </c:extLst>
        </c:ser>
        <c:dLbls>
          <c:showLegendKey val="0"/>
          <c:showVal val="0"/>
          <c:showCatName val="0"/>
          <c:showSerName val="0"/>
          <c:showPercent val="0"/>
          <c:showBubbleSize val="0"/>
        </c:dLbls>
        <c:gapWidth val="219"/>
        <c:overlap val="-27"/>
        <c:axId val="440046304"/>
        <c:axId val="440047288"/>
      </c:barChart>
      <c:catAx>
        <c:axId val="440046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440047288"/>
        <c:crosses val="autoZero"/>
        <c:auto val="1"/>
        <c:lblAlgn val="ctr"/>
        <c:lblOffset val="100"/>
        <c:noMultiLvlLbl val="0"/>
      </c:catAx>
      <c:valAx>
        <c:axId val="440047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440046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F88E6D-3781-40C4-BAEB-6AF0BB63AA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587BA0B3-F7B5-46B2-A159-5BC364AED8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5C4183-B8D8-4A48-A790-CDE3C2DA33FF}" type="datetime1">
              <a:rPr lang="en-US" smtClean="0"/>
              <a:t>10/2/2019</a:t>
            </a:fld>
            <a:endParaRPr lang="en-IL"/>
          </a:p>
        </p:txBody>
      </p:sp>
      <p:sp>
        <p:nvSpPr>
          <p:cNvPr id="4" name="Footer Placeholder 3">
            <a:extLst>
              <a:ext uri="{FF2B5EF4-FFF2-40B4-BE49-F238E27FC236}">
                <a16:creationId xmlns:a16="http://schemas.microsoft.com/office/drawing/2014/main" id="{6B0A7CFC-7332-4D65-B78B-E7DCCC090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F4165E36-4638-43E4-9B83-CA8ACE71EE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57B335-AC6D-42B7-8110-46AF4687EADB}" type="slidenum">
              <a:rPr lang="en-IL" smtClean="0"/>
              <a:t>‹#›</a:t>
            </a:fld>
            <a:endParaRPr lang="en-IL"/>
          </a:p>
        </p:txBody>
      </p:sp>
    </p:spTree>
    <p:extLst>
      <p:ext uri="{BB962C8B-B14F-4D97-AF65-F5344CB8AC3E}">
        <p14:creationId xmlns:p14="http://schemas.microsoft.com/office/powerpoint/2010/main" val="225445290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E38778-0232-430F-B30E-ED8B335D853C}" type="datetime1">
              <a:rPr lang="en-US" smtClean="0"/>
              <a:t>10/2/2019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37AB66-10A3-41FD-80A6-397418799428}" type="slidenum">
              <a:rPr lang="en-US" smtClean="0"/>
              <a:t>‹#›</a:t>
            </a:fld>
            <a:endParaRPr lang="en-US"/>
          </a:p>
        </p:txBody>
      </p:sp>
    </p:spTree>
    <p:extLst>
      <p:ext uri="{BB962C8B-B14F-4D97-AF65-F5344CB8AC3E}">
        <p14:creationId xmlns:p14="http://schemas.microsoft.com/office/powerpoint/2010/main" val="328476858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comprehensive review of how Singapore</a:t>
            </a:r>
            <a:r>
              <a:rPr lang="en-US" baseline="0" dirty="0"/>
              <a:t> developed into one of the best transport network</a:t>
            </a:r>
          </a:p>
          <a:p>
            <a:r>
              <a:rPr lang="en-US" baseline="0" dirty="0"/>
              <a:t>Insights into direction of future planning</a:t>
            </a:r>
          </a:p>
          <a:p>
            <a:r>
              <a:rPr lang="en-US" baseline="0" dirty="0"/>
              <a:t>Introduction to a research area for collaboration</a:t>
            </a:r>
            <a:endParaRPr lang="en-GB" dirty="0"/>
          </a:p>
        </p:txBody>
      </p:sp>
      <p:sp>
        <p:nvSpPr>
          <p:cNvPr id="4" name="Slide Number Placeholder 3"/>
          <p:cNvSpPr>
            <a:spLocks noGrp="1"/>
          </p:cNvSpPr>
          <p:nvPr>
            <p:ph type="sldNum" sz="quarter" idx="10"/>
          </p:nvPr>
        </p:nvSpPr>
        <p:spPr/>
        <p:txBody>
          <a:bodyPr/>
          <a:lstStyle/>
          <a:p>
            <a:fld id="{0037AB66-10A3-41FD-80A6-397418799428}" type="slidenum">
              <a:rPr lang="en-US" smtClean="0"/>
              <a:t>1</a:t>
            </a:fld>
            <a:endParaRPr lang="en-US"/>
          </a:p>
        </p:txBody>
      </p:sp>
      <p:sp>
        <p:nvSpPr>
          <p:cNvPr id="5" name="Date Placeholder 4">
            <a:extLst>
              <a:ext uri="{FF2B5EF4-FFF2-40B4-BE49-F238E27FC236}">
                <a16:creationId xmlns:a16="http://schemas.microsoft.com/office/drawing/2014/main" id="{5293473B-88C4-4F4F-8705-729F0B36200E}"/>
              </a:ext>
            </a:extLst>
          </p:cNvPr>
          <p:cNvSpPr>
            <a:spLocks noGrp="1"/>
          </p:cNvSpPr>
          <p:nvPr>
            <p:ph type="dt" idx="1"/>
          </p:nvPr>
        </p:nvSpPr>
        <p:spPr/>
        <p:txBody>
          <a:bodyPr/>
          <a:lstStyle/>
          <a:p>
            <a:fld id="{15510A96-F1EF-477E-80E5-8713324D5C88}" type="datetime1">
              <a:rPr lang="en-US" smtClean="0"/>
              <a:t>10/2/2019</a:t>
            </a:fld>
            <a:endParaRPr lang="en-US"/>
          </a:p>
        </p:txBody>
      </p:sp>
    </p:spTree>
    <p:extLst>
      <p:ext uri="{BB962C8B-B14F-4D97-AF65-F5344CB8AC3E}">
        <p14:creationId xmlns:p14="http://schemas.microsoft.com/office/powerpoint/2010/main" val="124350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public transportation system serves a </a:t>
            </a:r>
            <a:r>
              <a:rPr lang="en-US" b="1" dirty="0"/>
              <a:t>vital role </a:t>
            </a:r>
            <a:r>
              <a:rPr lang="en-US" dirty="0"/>
              <a:t>in modern life. </a:t>
            </a:r>
            <a:endParaRPr lang="he-IL" dirty="0"/>
          </a:p>
          <a:p>
            <a:r>
              <a:rPr lang="en-US" dirty="0"/>
              <a:t>It facilitates the </a:t>
            </a:r>
            <a:r>
              <a:rPr lang="en-US" b="1" dirty="0"/>
              <a:t>movement of masses of people</a:t>
            </a:r>
            <a:r>
              <a:rPr lang="en-US" dirty="0"/>
              <a:t> from one place to another, in relatively </a:t>
            </a:r>
            <a:r>
              <a:rPr lang="en-US" b="1" dirty="0"/>
              <a:t>quick</a:t>
            </a:r>
            <a:r>
              <a:rPr lang="en-US" dirty="0"/>
              <a:t>, </a:t>
            </a:r>
            <a:r>
              <a:rPr lang="en-US" b="1" dirty="0"/>
              <a:t>cheap</a:t>
            </a:r>
            <a:r>
              <a:rPr lang="en-US" dirty="0"/>
              <a:t>, and </a:t>
            </a:r>
            <a:r>
              <a:rPr lang="en-US" b="1" dirty="0"/>
              <a:t>easy ways</a:t>
            </a:r>
            <a:r>
              <a:rPr lang="en-US" dirty="0"/>
              <a:t>.</a:t>
            </a:r>
            <a:endParaRPr lang="en-SG" dirty="0"/>
          </a:p>
          <a:p>
            <a:endParaRPr lang="en-IL" dirty="0"/>
          </a:p>
        </p:txBody>
      </p:sp>
      <p:sp>
        <p:nvSpPr>
          <p:cNvPr id="4" name="Slide Number Placeholder 3"/>
          <p:cNvSpPr>
            <a:spLocks noGrp="1"/>
          </p:cNvSpPr>
          <p:nvPr>
            <p:ph type="sldNum" sz="quarter" idx="5"/>
          </p:nvPr>
        </p:nvSpPr>
        <p:spPr/>
        <p:txBody>
          <a:bodyPr/>
          <a:lstStyle/>
          <a:p>
            <a:fld id="{0037AB66-10A3-41FD-80A6-397418799428}" type="slidenum">
              <a:rPr lang="en-US" smtClean="0"/>
              <a:t>2</a:t>
            </a:fld>
            <a:endParaRPr lang="en-US"/>
          </a:p>
        </p:txBody>
      </p:sp>
      <p:sp>
        <p:nvSpPr>
          <p:cNvPr id="5" name="Date Placeholder 4">
            <a:extLst>
              <a:ext uri="{FF2B5EF4-FFF2-40B4-BE49-F238E27FC236}">
                <a16:creationId xmlns:a16="http://schemas.microsoft.com/office/drawing/2014/main" id="{6AB24811-C3FE-483F-8E9E-F7DDC8AF43F5}"/>
              </a:ext>
            </a:extLst>
          </p:cNvPr>
          <p:cNvSpPr>
            <a:spLocks noGrp="1"/>
          </p:cNvSpPr>
          <p:nvPr>
            <p:ph type="dt" idx="1"/>
          </p:nvPr>
        </p:nvSpPr>
        <p:spPr/>
        <p:txBody>
          <a:bodyPr/>
          <a:lstStyle/>
          <a:p>
            <a:fld id="{C1969D6B-80F2-4E34-AEE3-A360741CCD95}" type="datetime1">
              <a:rPr lang="en-US" smtClean="0"/>
              <a:t>10/2/2019</a:t>
            </a:fld>
            <a:endParaRPr lang="en-US"/>
          </a:p>
        </p:txBody>
      </p:sp>
    </p:spTree>
    <p:extLst>
      <p:ext uri="{BB962C8B-B14F-4D97-AF65-F5344CB8AC3E}">
        <p14:creationId xmlns:p14="http://schemas.microsoft.com/office/powerpoint/2010/main" val="701137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montreal</a:t>
            </a:r>
            <a:endParaRPr lang="en-IL" dirty="0"/>
          </a:p>
        </p:txBody>
      </p:sp>
      <p:sp>
        <p:nvSpPr>
          <p:cNvPr id="4" name="Slide Number Placeholder 3"/>
          <p:cNvSpPr>
            <a:spLocks noGrp="1"/>
          </p:cNvSpPr>
          <p:nvPr>
            <p:ph type="sldNum" sz="quarter" idx="5"/>
          </p:nvPr>
        </p:nvSpPr>
        <p:spPr/>
        <p:txBody>
          <a:bodyPr/>
          <a:lstStyle/>
          <a:p>
            <a:fld id="{0037AB66-10A3-41FD-80A6-397418799428}" type="slidenum">
              <a:rPr lang="en-US" smtClean="0"/>
              <a:t>3</a:t>
            </a:fld>
            <a:endParaRPr lang="en-US"/>
          </a:p>
        </p:txBody>
      </p:sp>
      <p:sp>
        <p:nvSpPr>
          <p:cNvPr id="5" name="Date Placeholder 4">
            <a:extLst>
              <a:ext uri="{FF2B5EF4-FFF2-40B4-BE49-F238E27FC236}">
                <a16:creationId xmlns:a16="http://schemas.microsoft.com/office/drawing/2014/main" id="{4C4EE84D-8920-41AC-891D-6073FF1EF723}"/>
              </a:ext>
            </a:extLst>
          </p:cNvPr>
          <p:cNvSpPr>
            <a:spLocks noGrp="1"/>
          </p:cNvSpPr>
          <p:nvPr>
            <p:ph type="dt" idx="1"/>
          </p:nvPr>
        </p:nvSpPr>
        <p:spPr/>
        <p:txBody>
          <a:bodyPr/>
          <a:lstStyle/>
          <a:p>
            <a:fld id="{477CFFEE-5B65-4C0A-A0E1-2FBAABF630D1}" type="datetime1">
              <a:rPr lang="en-US" smtClean="0"/>
              <a:t>10/2/2019</a:t>
            </a:fld>
            <a:endParaRPr lang="en-US"/>
          </a:p>
        </p:txBody>
      </p:sp>
    </p:spTree>
    <p:extLst>
      <p:ext uri="{BB962C8B-B14F-4D97-AF65-F5344CB8AC3E}">
        <p14:creationId xmlns:p14="http://schemas.microsoft.com/office/powerpoint/2010/main" val="1707896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Date Placeholder 3"/>
          <p:cNvSpPr>
            <a:spLocks noGrp="1"/>
          </p:cNvSpPr>
          <p:nvPr>
            <p:ph type="dt" idx="1"/>
          </p:nvPr>
        </p:nvSpPr>
        <p:spPr/>
        <p:txBody>
          <a:bodyPr/>
          <a:lstStyle/>
          <a:p>
            <a:fld id="{4CE38778-0232-430F-B30E-ED8B335D853C}" type="datetime1">
              <a:rPr lang="en-US" smtClean="0"/>
              <a:t>10/2/2019</a:t>
            </a:fld>
            <a:endParaRPr lang="en-US"/>
          </a:p>
        </p:txBody>
      </p:sp>
      <p:sp>
        <p:nvSpPr>
          <p:cNvPr id="5" name="Slide Number Placeholder 4"/>
          <p:cNvSpPr>
            <a:spLocks noGrp="1"/>
          </p:cNvSpPr>
          <p:nvPr>
            <p:ph type="sldNum" sz="quarter" idx="5"/>
          </p:nvPr>
        </p:nvSpPr>
        <p:spPr/>
        <p:txBody>
          <a:bodyPr/>
          <a:lstStyle/>
          <a:p>
            <a:fld id="{0037AB66-10A3-41FD-80A6-397418799428}" type="slidenum">
              <a:rPr lang="en-US" smtClean="0"/>
              <a:t>4</a:t>
            </a:fld>
            <a:endParaRPr lang="en-US"/>
          </a:p>
        </p:txBody>
      </p:sp>
    </p:spTree>
    <p:extLst>
      <p:ext uri="{BB962C8B-B14F-4D97-AF65-F5344CB8AC3E}">
        <p14:creationId xmlns:p14="http://schemas.microsoft.com/office/powerpoint/2010/main" val="2912722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13 - Boston’s Massachusetts Bay Transit Authority (MBTA)</a:t>
            </a:r>
          </a:p>
          <a:p>
            <a:r>
              <a:rPr lang="en-US" dirty="0"/>
              <a:t>14 - </a:t>
            </a:r>
            <a:r>
              <a:rPr lang="en-US" dirty="0" err="1"/>
              <a:t>singapore</a:t>
            </a:r>
            <a:endParaRPr lang="en-IL" dirty="0"/>
          </a:p>
        </p:txBody>
      </p:sp>
      <p:sp>
        <p:nvSpPr>
          <p:cNvPr id="4" name="Date Placeholder 3"/>
          <p:cNvSpPr>
            <a:spLocks noGrp="1"/>
          </p:cNvSpPr>
          <p:nvPr>
            <p:ph type="dt" idx="1"/>
          </p:nvPr>
        </p:nvSpPr>
        <p:spPr/>
        <p:txBody>
          <a:bodyPr/>
          <a:lstStyle/>
          <a:p>
            <a:fld id="{4CE38778-0232-430F-B30E-ED8B335D853C}" type="datetime1">
              <a:rPr lang="en-US" smtClean="0"/>
              <a:t>10/2/2019</a:t>
            </a:fld>
            <a:endParaRPr lang="en-US"/>
          </a:p>
        </p:txBody>
      </p:sp>
      <p:sp>
        <p:nvSpPr>
          <p:cNvPr id="5" name="Slide Number Placeholder 4"/>
          <p:cNvSpPr>
            <a:spLocks noGrp="1"/>
          </p:cNvSpPr>
          <p:nvPr>
            <p:ph type="sldNum" sz="quarter" idx="5"/>
          </p:nvPr>
        </p:nvSpPr>
        <p:spPr/>
        <p:txBody>
          <a:bodyPr/>
          <a:lstStyle/>
          <a:p>
            <a:fld id="{0037AB66-10A3-41FD-80A6-397418799428}" type="slidenum">
              <a:rPr lang="en-US" smtClean="0"/>
              <a:t>8</a:t>
            </a:fld>
            <a:endParaRPr lang="en-US"/>
          </a:p>
        </p:txBody>
      </p:sp>
    </p:spTree>
    <p:extLst>
      <p:ext uri="{BB962C8B-B14F-4D97-AF65-F5344CB8AC3E}">
        <p14:creationId xmlns:p14="http://schemas.microsoft.com/office/powerpoint/2010/main" val="1982691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Date Placeholder 3"/>
          <p:cNvSpPr>
            <a:spLocks noGrp="1"/>
          </p:cNvSpPr>
          <p:nvPr>
            <p:ph type="dt" idx="1"/>
          </p:nvPr>
        </p:nvSpPr>
        <p:spPr/>
        <p:txBody>
          <a:bodyPr/>
          <a:lstStyle/>
          <a:p>
            <a:fld id="{4CE38778-0232-430F-B30E-ED8B335D853C}" type="datetime1">
              <a:rPr lang="en-US" smtClean="0"/>
              <a:t>10/2/2019</a:t>
            </a:fld>
            <a:endParaRPr lang="en-US"/>
          </a:p>
        </p:txBody>
      </p:sp>
      <p:sp>
        <p:nvSpPr>
          <p:cNvPr id="5" name="Slide Number Placeholder 4"/>
          <p:cNvSpPr>
            <a:spLocks noGrp="1"/>
          </p:cNvSpPr>
          <p:nvPr>
            <p:ph type="sldNum" sz="quarter" idx="5"/>
          </p:nvPr>
        </p:nvSpPr>
        <p:spPr/>
        <p:txBody>
          <a:bodyPr/>
          <a:lstStyle/>
          <a:p>
            <a:fld id="{0037AB66-10A3-41FD-80A6-397418799428}" type="slidenum">
              <a:rPr lang="en-US" smtClean="0"/>
              <a:t>9</a:t>
            </a:fld>
            <a:endParaRPr lang="en-US"/>
          </a:p>
        </p:txBody>
      </p:sp>
    </p:spTree>
    <p:extLst>
      <p:ext uri="{BB962C8B-B14F-4D97-AF65-F5344CB8AC3E}">
        <p14:creationId xmlns:p14="http://schemas.microsoft.com/office/powerpoint/2010/main" val="3629233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181610-EF72-451A-A619-FC802DFD1D1D}" type="datetime1">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302E71-E39A-4F4D-937D-364BCE5DAA64}"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D79F12-3C93-45A2-8B0A-2AF0989F31A9}" type="datetime1">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302E71-E39A-4F4D-937D-364BCE5DAA6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91846F-8F07-46B2-A96D-1B692E214226}" type="datetime1">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302E71-E39A-4F4D-937D-364BCE5DAA6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FAA4A-8614-4A43-B403-A21408E1D4DB}" type="datetime1">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302E71-E39A-4F4D-937D-364BCE5DAA6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F76127-3E17-47A3-ABEC-A4EC37E89F35}" type="datetime1">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302E71-E39A-4F4D-937D-364BCE5DAA64}"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129D6C-CD4D-4D73-960B-BAAC490389C6}" type="datetime1">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302E71-E39A-4F4D-937D-364BCE5DAA6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31FB3C-E24F-43A2-A90A-1A297D73DF6C}" type="datetime1">
              <a:rPr lang="en-US" smtClean="0"/>
              <a:t>10/2/2019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302E71-E39A-4F4D-937D-364BCE5DAA64}"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F38A50-13AF-46A2-AB0E-DB994D19B42C}" type="datetime1">
              <a:rPr lang="en-US" smtClean="0"/>
              <a:t>10/2/2019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302E71-E39A-4F4D-937D-364BCE5DAA6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74F8CF-2528-49AF-9D74-93A613C3AE99}" type="datetime1">
              <a:rPr lang="en-US" smtClean="0"/>
              <a:t>10/2/2019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302E71-E39A-4F4D-937D-364BCE5DAA6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5E1CC6-83CA-4F87-9CFF-8883933BA145}" type="datetime1">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302E71-E39A-4F4D-937D-364BCE5DAA64}"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2405C4-11C8-4954-BBF5-FA5251900438}" type="datetime1">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302E71-E39A-4F4D-937D-364BCE5DAA6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C5410E9-375D-4355-855A-783CB3BDE0AB}" type="datetime1">
              <a:rPr lang="en-US" smtClean="0"/>
              <a:t>10/2/2019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B8302E71-E39A-4F4D-937D-364BCE5DAA6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adn@post.bgu.ac.i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mailto:liadn@post.bgu.ac.il" TargetMode="External"/><Relationship Id="rId2" Type="http://schemas.openxmlformats.org/officeDocument/2006/relationships/hyperlink" Target="http://proj.ise.bgu.ac.il/liadn/Bus_stops_Weekly.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www.stm.info/sites/default/files/pictures/a-plan_metro_noir.pdf" TargetMode="External"/><Relationship Id="rId5" Type="http://schemas.openxmlformats.org/officeDocument/2006/relationships/image" Target="../media/image3.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33061"/>
            <a:ext cx="7848600" cy="2143539"/>
          </a:xfrm>
        </p:spPr>
        <p:txBody>
          <a:bodyPr>
            <a:noAutofit/>
          </a:bodyPr>
          <a:lstStyle/>
          <a:p>
            <a:pPr algn="ctr"/>
            <a:r>
              <a:rPr lang="en-US" sz="3400" b="1" dirty="0"/>
              <a:t>Shadowed Segment Maps and Patterns Detection of Bus lines in Beer Sheva</a:t>
            </a:r>
            <a:endParaRPr lang="en-IL" sz="3400" dirty="0"/>
          </a:p>
        </p:txBody>
      </p:sp>
      <p:sp>
        <p:nvSpPr>
          <p:cNvPr id="5" name="Rectangle 4">
            <a:extLst>
              <a:ext uri="{FF2B5EF4-FFF2-40B4-BE49-F238E27FC236}">
                <a16:creationId xmlns:a16="http://schemas.microsoft.com/office/drawing/2014/main" id="{7DFE68EF-A403-46C4-A939-02BE3EF91F52}"/>
              </a:ext>
            </a:extLst>
          </p:cNvPr>
          <p:cNvSpPr/>
          <p:nvPr/>
        </p:nvSpPr>
        <p:spPr>
          <a:xfrm>
            <a:off x="3311078" y="3733800"/>
            <a:ext cx="2521844" cy="523220"/>
          </a:xfrm>
          <a:prstGeom prst="rect">
            <a:avLst/>
          </a:prstGeom>
        </p:spPr>
        <p:txBody>
          <a:bodyPr wrap="none">
            <a:spAutoFit/>
          </a:bodyPr>
          <a:lstStyle/>
          <a:p>
            <a:r>
              <a:rPr lang="en-SG" sz="2800" b="1" dirty="0"/>
              <a:t>Liad Nahmias</a:t>
            </a:r>
            <a:endParaRPr lang="en-IL" sz="2800" b="1" dirty="0"/>
          </a:p>
        </p:txBody>
      </p:sp>
      <p:sp>
        <p:nvSpPr>
          <p:cNvPr id="6" name="Rectangle 5">
            <a:extLst>
              <a:ext uri="{FF2B5EF4-FFF2-40B4-BE49-F238E27FC236}">
                <a16:creationId xmlns:a16="http://schemas.microsoft.com/office/drawing/2014/main" id="{D2B7D97E-8EC3-4505-ACAB-C711099DA95B}"/>
              </a:ext>
            </a:extLst>
          </p:cNvPr>
          <p:cNvSpPr/>
          <p:nvPr/>
        </p:nvSpPr>
        <p:spPr>
          <a:xfrm>
            <a:off x="685800" y="5257800"/>
            <a:ext cx="8041560" cy="800219"/>
          </a:xfrm>
          <a:prstGeom prst="rect">
            <a:avLst/>
          </a:prstGeom>
        </p:spPr>
        <p:txBody>
          <a:bodyPr wrap="none">
            <a:spAutoFit/>
          </a:bodyPr>
          <a:lstStyle/>
          <a:p>
            <a:pPr algn="just"/>
            <a:r>
              <a:rPr lang="en-US" b="1" dirty="0"/>
              <a:t>Prof. Noam </a:t>
            </a:r>
            <a:r>
              <a:rPr lang="en-US" b="1" dirty="0" err="1"/>
              <a:t>Tractinsky</a:t>
            </a:r>
            <a:r>
              <a:rPr lang="en-US" b="1" dirty="0"/>
              <a:t>, Department of Information Systems Engineering</a:t>
            </a:r>
          </a:p>
          <a:p>
            <a:pPr algn="just"/>
            <a:endParaRPr lang="en-IL" sz="1050" b="1" dirty="0"/>
          </a:p>
          <a:p>
            <a:pPr algn="just"/>
            <a:r>
              <a:rPr lang="en-US" b="1" dirty="0"/>
              <a:t>Dr. Peter </a:t>
            </a:r>
            <a:r>
              <a:rPr lang="en-US" b="1" dirty="0" err="1"/>
              <a:t>Bak</a:t>
            </a:r>
            <a:r>
              <a:rPr lang="en-US" b="1" dirty="0"/>
              <a:t>, Department of Industrial Engineering and Management</a:t>
            </a:r>
            <a:endParaRPr lang="en-IL" b="1" dirty="0"/>
          </a:p>
        </p:txBody>
      </p:sp>
      <p:sp>
        <p:nvSpPr>
          <p:cNvPr id="8" name="Rectangle 7">
            <a:extLst>
              <a:ext uri="{FF2B5EF4-FFF2-40B4-BE49-F238E27FC236}">
                <a16:creationId xmlns:a16="http://schemas.microsoft.com/office/drawing/2014/main" id="{24B25041-CCEE-4FEB-B944-C05E02B49778}"/>
              </a:ext>
            </a:extLst>
          </p:cNvPr>
          <p:cNvSpPr/>
          <p:nvPr/>
        </p:nvSpPr>
        <p:spPr>
          <a:xfrm>
            <a:off x="3148373" y="4114800"/>
            <a:ext cx="2847253" cy="458074"/>
          </a:xfrm>
          <a:prstGeom prst="rect">
            <a:avLst/>
          </a:prstGeom>
        </p:spPr>
        <p:txBody>
          <a:bodyPr wrap="none">
            <a:spAutoFit/>
          </a:bodyPr>
          <a:lstStyle/>
          <a:p>
            <a:pPr algn="ctr">
              <a:lnSpc>
                <a:spcPct val="150000"/>
              </a:lnSpc>
              <a:spcAft>
                <a:spcPts val="2400"/>
              </a:spcAft>
            </a:pPr>
            <a:r>
              <a:rPr lang="de-DE" dirty="0">
                <a:latin typeface="Times New Roman" panose="02020603050405020304" pitchFamily="18" charset="0"/>
                <a:ea typeface="Times New Roman" panose="02020603050405020304" pitchFamily="18" charset="0"/>
                <a:cs typeface="Times New Roman" panose="02020603050405020304" pitchFamily="18" charset="0"/>
              </a:rPr>
              <a:t>E-mail: </a:t>
            </a:r>
            <a:r>
              <a:rPr lang="de-DE" u="sng" dirty="0">
                <a:solidFill>
                  <a:srgbClr val="0563C1"/>
                </a:solidFill>
                <a:latin typeface="Times New Roman" panose="02020603050405020304" pitchFamily="18" charset="0"/>
                <a:ea typeface="Times New Roman" panose="02020603050405020304" pitchFamily="18" charset="0"/>
                <a:cs typeface="Times New Roman" panose="02020603050405020304" pitchFamily="18" charset="0"/>
                <a:hlinkClick r:id="rId3"/>
              </a:rPr>
              <a:t>liadn@post.bgu.ac.il</a:t>
            </a:r>
            <a:endParaRPr lang="en-IL" sz="1600" dirty="0">
              <a:effectLst/>
              <a:latin typeface="Times New Roman" panose="02020603050405020304" pitchFamily="18" charset="0"/>
              <a:ea typeface="Times New Roman" panose="02020603050405020304" pitchFamily="18" charset="0"/>
            </a:endParaRPr>
          </a:p>
        </p:txBody>
      </p:sp>
      <p:sp>
        <p:nvSpPr>
          <p:cNvPr id="11" name="Slide Number Placeholder 10">
            <a:extLst>
              <a:ext uri="{FF2B5EF4-FFF2-40B4-BE49-F238E27FC236}">
                <a16:creationId xmlns:a16="http://schemas.microsoft.com/office/drawing/2014/main" id="{E80CEFB1-8E37-4EF5-86E6-4EE904EF8661}"/>
              </a:ext>
            </a:extLst>
          </p:cNvPr>
          <p:cNvSpPr>
            <a:spLocks noGrp="1"/>
          </p:cNvSpPr>
          <p:nvPr>
            <p:ph type="sldNum" sz="quarter" idx="12"/>
          </p:nvPr>
        </p:nvSpPr>
        <p:spPr/>
        <p:txBody>
          <a:bodyPr/>
          <a:lstStyle/>
          <a:p>
            <a:fld id="{B8302E71-E39A-4F4D-937D-364BCE5DAA64}" type="slidenum">
              <a:rPr lang="en-US" smtClean="0"/>
              <a:t>1</a:t>
            </a:fld>
            <a:endParaRPr lang="en-US"/>
          </a:p>
        </p:txBody>
      </p:sp>
    </p:spTree>
    <p:extLst>
      <p:ext uri="{BB962C8B-B14F-4D97-AF65-F5344CB8AC3E}">
        <p14:creationId xmlns:p14="http://schemas.microsoft.com/office/powerpoint/2010/main" val="587494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929A-EF17-48FC-B77A-E22340BAB407}"/>
              </a:ext>
            </a:extLst>
          </p:cNvPr>
          <p:cNvSpPr>
            <a:spLocks noGrp="1"/>
          </p:cNvSpPr>
          <p:nvPr>
            <p:ph type="title"/>
          </p:nvPr>
        </p:nvSpPr>
        <p:spPr/>
        <p:txBody>
          <a:bodyPr/>
          <a:lstStyle/>
          <a:p>
            <a:r>
              <a:rPr lang="en-US" dirty="0"/>
              <a:t>Why – Main User Tasks</a:t>
            </a:r>
            <a:endParaRPr lang="en-IL" dirty="0"/>
          </a:p>
        </p:txBody>
      </p:sp>
      <p:sp>
        <p:nvSpPr>
          <p:cNvPr id="3" name="Content Placeholder 2">
            <a:extLst>
              <a:ext uri="{FF2B5EF4-FFF2-40B4-BE49-F238E27FC236}">
                <a16:creationId xmlns:a16="http://schemas.microsoft.com/office/drawing/2014/main" id="{30C2C47D-3CAB-4859-9919-217437298C34}"/>
              </a:ext>
            </a:extLst>
          </p:cNvPr>
          <p:cNvSpPr>
            <a:spLocks noGrp="1"/>
          </p:cNvSpPr>
          <p:nvPr>
            <p:ph idx="1"/>
          </p:nvPr>
        </p:nvSpPr>
        <p:spPr/>
        <p:txBody>
          <a:bodyPr>
            <a:normAutofit/>
          </a:bodyPr>
          <a:lstStyle/>
          <a:p>
            <a:pPr marL="539750" indent="-396875" defTabSz="2202654">
              <a:spcBef>
                <a:spcPts val="0"/>
              </a:spcBef>
              <a:spcAft>
                <a:spcPts val="630"/>
              </a:spcAft>
              <a:buAutoNum type="arabicPeriod"/>
              <a:defRPr/>
            </a:pPr>
            <a:r>
              <a:rPr lang="en-US" sz="2000" dirty="0"/>
              <a:t>Delay in Trip, segment and stop</a:t>
            </a:r>
          </a:p>
          <a:p>
            <a:pPr marL="539750" indent="-396875" defTabSz="2202654">
              <a:spcBef>
                <a:spcPts val="0"/>
              </a:spcBef>
              <a:spcAft>
                <a:spcPts val="630"/>
              </a:spcAft>
              <a:buAutoNum type="arabicPeriod"/>
              <a:defRPr/>
            </a:pPr>
            <a:r>
              <a:rPr lang="en-US" sz="2000" dirty="0"/>
              <a:t>Comparison (Planned vs. Actual, Planned vs. Actuals, Actual vs. Actuals)</a:t>
            </a:r>
          </a:p>
          <a:p>
            <a:pPr marL="539750" indent="-396875" defTabSz="2202654">
              <a:spcBef>
                <a:spcPts val="0"/>
              </a:spcBef>
              <a:spcAft>
                <a:spcPts val="630"/>
              </a:spcAft>
              <a:buAutoNum type="arabicPeriod"/>
              <a:defRPr/>
            </a:pPr>
            <a:r>
              <a:rPr lang="en-US" sz="2000" dirty="0"/>
              <a:t>Most used stop in trip (board/alight)</a:t>
            </a:r>
          </a:p>
          <a:p>
            <a:pPr marL="539750" indent="-396875" defTabSz="2202654">
              <a:spcBef>
                <a:spcPts val="0"/>
              </a:spcBef>
              <a:spcAft>
                <a:spcPts val="630"/>
              </a:spcAft>
              <a:buFont typeface="Arial" pitchFamily="34" charset="0"/>
              <a:buAutoNum type="arabicPeriod"/>
              <a:defRPr/>
            </a:pPr>
            <a:r>
              <a:rPr lang="en-US" sz="2000" dirty="0"/>
              <a:t>Crowded segments</a:t>
            </a:r>
          </a:p>
          <a:p>
            <a:pPr marL="539750" indent="-396875" defTabSz="2202654">
              <a:spcBef>
                <a:spcPts val="0"/>
              </a:spcBef>
              <a:spcAft>
                <a:spcPts val="630"/>
              </a:spcAft>
              <a:buAutoNum type="arabicPeriod"/>
              <a:defRPr/>
            </a:pPr>
            <a:r>
              <a:rPr lang="en-US" sz="2000" dirty="0"/>
              <a:t>Long-tail trips</a:t>
            </a:r>
          </a:p>
          <a:p>
            <a:pPr marL="539750" indent="-396875" defTabSz="2202654">
              <a:spcBef>
                <a:spcPts val="0"/>
              </a:spcBef>
              <a:spcAft>
                <a:spcPts val="630"/>
              </a:spcAft>
              <a:buAutoNum type="arabicPeriod"/>
              <a:defRPr/>
            </a:pPr>
            <a:r>
              <a:rPr lang="en-US" sz="2000" dirty="0"/>
              <a:t>Number of stops the bus had stopped</a:t>
            </a:r>
          </a:p>
          <a:p>
            <a:pPr marL="539750" indent="-396875" defTabSz="2202654">
              <a:spcBef>
                <a:spcPts val="0"/>
              </a:spcBef>
              <a:spcAft>
                <a:spcPts val="630"/>
              </a:spcAft>
              <a:buAutoNum type="arabicPeriod"/>
              <a:defRPr/>
            </a:pPr>
            <a:r>
              <a:rPr lang="en-US" sz="2000" dirty="0"/>
              <a:t>Average speed</a:t>
            </a:r>
          </a:p>
          <a:p>
            <a:pPr marL="539750" indent="-396875" defTabSz="2202654">
              <a:spcBef>
                <a:spcPts val="0"/>
              </a:spcBef>
              <a:spcAft>
                <a:spcPts val="630"/>
              </a:spcAft>
              <a:buAutoNum type="arabicPeriod"/>
              <a:defRPr/>
            </a:pPr>
            <a:r>
              <a:rPr lang="en-US" sz="2000" dirty="0"/>
              <a:t>Earlier trip from planned and latest arrival</a:t>
            </a:r>
          </a:p>
          <a:p>
            <a:pPr marL="539750" indent="-396875" defTabSz="2202654">
              <a:spcBef>
                <a:spcPts val="0"/>
              </a:spcBef>
              <a:spcAft>
                <a:spcPts val="630"/>
              </a:spcAft>
              <a:buAutoNum type="arabicPeriod"/>
              <a:defRPr/>
            </a:pPr>
            <a:r>
              <a:rPr lang="en-US" sz="2000" dirty="0"/>
              <a:t>Daily, weekly and monthly reports</a:t>
            </a:r>
          </a:p>
          <a:p>
            <a:pPr marL="539750" indent="-396875" defTabSz="2202654">
              <a:spcBef>
                <a:spcPts val="0"/>
              </a:spcBef>
              <a:spcAft>
                <a:spcPts val="630"/>
              </a:spcAft>
              <a:buAutoNum type="arabicPeriod"/>
              <a:defRPr/>
            </a:pPr>
            <a:r>
              <a:rPr lang="en-US" sz="2000" dirty="0"/>
              <a:t>Define Patterns for planning</a:t>
            </a:r>
          </a:p>
          <a:p>
            <a:endParaRPr lang="en-IL" dirty="0"/>
          </a:p>
        </p:txBody>
      </p:sp>
      <p:sp>
        <p:nvSpPr>
          <p:cNvPr id="5" name="Slide Number Placeholder 4">
            <a:extLst>
              <a:ext uri="{FF2B5EF4-FFF2-40B4-BE49-F238E27FC236}">
                <a16:creationId xmlns:a16="http://schemas.microsoft.com/office/drawing/2014/main" id="{BFF19558-EBDA-415F-A2FF-0AB8F1A77B32}"/>
              </a:ext>
            </a:extLst>
          </p:cNvPr>
          <p:cNvSpPr>
            <a:spLocks noGrp="1"/>
          </p:cNvSpPr>
          <p:nvPr>
            <p:ph type="sldNum" sz="quarter" idx="12"/>
          </p:nvPr>
        </p:nvSpPr>
        <p:spPr/>
        <p:txBody>
          <a:bodyPr/>
          <a:lstStyle/>
          <a:p>
            <a:fld id="{B8302E71-E39A-4F4D-937D-364BCE5DAA64}" type="slidenum">
              <a:rPr lang="en-US" smtClean="0"/>
              <a:t>10</a:t>
            </a:fld>
            <a:endParaRPr lang="en-US"/>
          </a:p>
        </p:txBody>
      </p:sp>
    </p:spTree>
    <p:extLst>
      <p:ext uri="{BB962C8B-B14F-4D97-AF65-F5344CB8AC3E}">
        <p14:creationId xmlns:p14="http://schemas.microsoft.com/office/powerpoint/2010/main" val="4216968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5668-078E-4F34-8202-AEEBA48760E0}"/>
              </a:ext>
            </a:extLst>
          </p:cNvPr>
          <p:cNvSpPr>
            <a:spLocks noGrp="1"/>
          </p:cNvSpPr>
          <p:nvPr>
            <p:ph type="title"/>
          </p:nvPr>
        </p:nvSpPr>
        <p:spPr/>
        <p:txBody>
          <a:bodyPr/>
          <a:lstStyle/>
          <a:p>
            <a:r>
              <a:rPr lang="en-US" dirty="0"/>
              <a:t>How – Shadowed Segments Maps </a:t>
            </a:r>
            <a:endParaRPr lang="en-IL" dirty="0"/>
          </a:p>
        </p:txBody>
      </p:sp>
      <p:sp>
        <p:nvSpPr>
          <p:cNvPr id="4" name="Slide Number Placeholder 3">
            <a:extLst>
              <a:ext uri="{FF2B5EF4-FFF2-40B4-BE49-F238E27FC236}">
                <a16:creationId xmlns:a16="http://schemas.microsoft.com/office/drawing/2014/main" id="{D1AAFD3E-0393-4E34-BC25-6D32E05DF02E}"/>
              </a:ext>
            </a:extLst>
          </p:cNvPr>
          <p:cNvSpPr>
            <a:spLocks noGrp="1"/>
          </p:cNvSpPr>
          <p:nvPr>
            <p:ph type="sldNum" sz="quarter" idx="12"/>
          </p:nvPr>
        </p:nvSpPr>
        <p:spPr/>
        <p:txBody>
          <a:bodyPr/>
          <a:lstStyle/>
          <a:p>
            <a:fld id="{B8302E71-E39A-4F4D-937D-364BCE5DAA64}" type="slidenum">
              <a:rPr lang="en-US" smtClean="0"/>
              <a:t>11</a:t>
            </a:fld>
            <a:endParaRPr lang="en-US"/>
          </a:p>
        </p:txBody>
      </p:sp>
      <p:pic>
        <p:nvPicPr>
          <p:cNvPr id="7" name="Picture 6">
            <a:extLst>
              <a:ext uri="{FF2B5EF4-FFF2-40B4-BE49-F238E27FC236}">
                <a16:creationId xmlns:a16="http://schemas.microsoft.com/office/drawing/2014/main" id="{FE8F34D3-D445-4623-8B73-55862D1BD636}"/>
              </a:ext>
            </a:extLst>
          </p:cNvPr>
          <p:cNvPicPr/>
          <p:nvPr/>
        </p:nvPicPr>
        <p:blipFill>
          <a:blip r:embed="rId2"/>
          <a:stretch>
            <a:fillRect/>
          </a:stretch>
        </p:blipFill>
        <p:spPr>
          <a:xfrm>
            <a:off x="4651246" y="5071581"/>
            <a:ext cx="1773933" cy="1268787"/>
          </a:xfrm>
          <a:prstGeom prst="rect">
            <a:avLst/>
          </a:prstGeom>
        </p:spPr>
      </p:pic>
      <p:pic>
        <p:nvPicPr>
          <p:cNvPr id="8" name="Picture 7">
            <a:extLst>
              <a:ext uri="{FF2B5EF4-FFF2-40B4-BE49-F238E27FC236}">
                <a16:creationId xmlns:a16="http://schemas.microsoft.com/office/drawing/2014/main" id="{629FC861-10B9-4A02-A96A-61B993935D56}"/>
              </a:ext>
            </a:extLst>
          </p:cNvPr>
          <p:cNvPicPr/>
          <p:nvPr/>
        </p:nvPicPr>
        <p:blipFill>
          <a:blip r:embed="rId3"/>
          <a:stretch>
            <a:fillRect/>
          </a:stretch>
        </p:blipFill>
        <p:spPr>
          <a:xfrm>
            <a:off x="1575874" y="1524000"/>
            <a:ext cx="5730118" cy="3090672"/>
          </a:xfrm>
          <a:prstGeom prst="rect">
            <a:avLst/>
          </a:prstGeom>
        </p:spPr>
      </p:pic>
      <p:pic>
        <p:nvPicPr>
          <p:cNvPr id="9" name="Picture 8">
            <a:extLst>
              <a:ext uri="{FF2B5EF4-FFF2-40B4-BE49-F238E27FC236}">
                <a16:creationId xmlns:a16="http://schemas.microsoft.com/office/drawing/2014/main" id="{8DEC540B-86C5-4B88-A326-9908E1C132E0}"/>
              </a:ext>
            </a:extLst>
          </p:cNvPr>
          <p:cNvPicPr>
            <a:picLocks noChangeAspect="1"/>
          </p:cNvPicPr>
          <p:nvPr/>
        </p:nvPicPr>
        <p:blipFill rotWithShape="1">
          <a:blip r:embed="rId4"/>
          <a:srcRect l="22737" t="50222" r="62385" b="14026"/>
          <a:stretch/>
        </p:blipFill>
        <p:spPr bwMode="auto">
          <a:xfrm>
            <a:off x="2365408" y="5071581"/>
            <a:ext cx="1578058" cy="1113884"/>
          </a:xfrm>
          <a:prstGeom prst="rect">
            <a:avLst/>
          </a:prstGeom>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27CADCA7-D997-4AE4-B6B5-24BD9CE55B86}"/>
              </a:ext>
            </a:extLst>
          </p:cNvPr>
          <p:cNvSpPr/>
          <p:nvPr/>
        </p:nvSpPr>
        <p:spPr>
          <a:xfrm>
            <a:off x="3200400" y="4615190"/>
            <a:ext cx="2743200" cy="261610"/>
          </a:xfrm>
          <a:prstGeom prst="rect">
            <a:avLst/>
          </a:prstGeom>
        </p:spPr>
        <p:txBody>
          <a:bodyPr wrap="square">
            <a:spAutoFit/>
          </a:bodyPr>
          <a:lstStyle/>
          <a:p>
            <a:r>
              <a:rPr lang="en-US" sz="1100" b="1" i="1" dirty="0"/>
              <a:t>Figure 16</a:t>
            </a:r>
            <a:r>
              <a:rPr lang="en-US" sz="1100" i="1" dirty="0"/>
              <a:t>: The Possible design space</a:t>
            </a:r>
            <a:endParaRPr lang="en-IL" sz="1100" i="1" dirty="0"/>
          </a:p>
        </p:txBody>
      </p:sp>
      <p:sp>
        <p:nvSpPr>
          <p:cNvPr id="10" name="Rectangle 9">
            <a:extLst>
              <a:ext uri="{FF2B5EF4-FFF2-40B4-BE49-F238E27FC236}">
                <a16:creationId xmlns:a16="http://schemas.microsoft.com/office/drawing/2014/main" id="{84F8C5DB-29B0-456E-8E39-49632B66A5DC}"/>
              </a:ext>
            </a:extLst>
          </p:cNvPr>
          <p:cNvSpPr/>
          <p:nvPr/>
        </p:nvSpPr>
        <p:spPr>
          <a:xfrm>
            <a:off x="4450080" y="6477000"/>
            <a:ext cx="2514600" cy="261610"/>
          </a:xfrm>
          <a:prstGeom prst="rect">
            <a:avLst/>
          </a:prstGeom>
        </p:spPr>
        <p:txBody>
          <a:bodyPr wrap="square">
            <a:spAutoFit/>
          </a:bodyPr>
          <a:lstStyle/>
          <a:p>
            <a:r>
              <a:rPr lang="en-US" sz="1100" b="1" i="1" dirty="0"/>
              <a:t>Figure 18</a:t>
            </a:r>
            <a:r>
              <a:rPr lang="en-US" sz="1100" i="1" dirty="0"/>
              <a:t>: Visualization color palette</a:t>
            </a:r>
            <a:endParaRPr lang="en-IL" sz="1100" i="1" dirty="0"/>
          </a:p>
        </p:txBody>
      </p:sp>
      <p:sp>
        <p:nvSpPr>
          <p:cNvPr id="11" name="Rectangle 10">
            <a:extLst>
              <a:ext uri="{FF2B5EF4-FFF2-40B4-BE49-F238E27FC236}">
                <a16:creationId xmlns:a16="http://schemas.microsoft.com/office/drawing/2014/main" id="{6ED75548-FE25-49FC-A5DA-AABA64BB3E1E}"/>
              </a:ext>
            </a:extLst>
          </p:cNvPr>
          <p:cNvSpPr/>
          <p:nvPr/>
        </p:nvSpPr>
        <p:spPr>
          <a:xfrm>
            <a:off x="1905000" y="6477000"/>
            <a:ext cx="2514600" cy="261610"/>
          </a:xfrm>
          <a:prstGeom prst="rect">
            <a:avLst/>
          </a:prstGeom>
        </p:spPr>
        <p:txBody>
          <a:bodyPr wrap="square">
            <a:spAutoFit/>
          </a:bodyPr>
          <a:lstStyle/>
          <a:p>
            <a:r>
              <a:rPr lang="en-US" sz="1100" b="1" i="1" dirty="0"/>
              <a:t>Figure 17</a:t>
            </a:r>
            <a:r>
              <a:rPr lang="en-US" sz="1100" i="1" dirty="0"/>
              <a:t>: Visualization “Hide data”</a:t>
            </a:r>
            <a:endParaRPr lang="en-IL" sz="1100" i="1" dirty="0"/>
          </a:p>
        </p:txBody>
      </p:sp>
    </p:spTree>
    <p:extLst>
      <p:ext uri="{BB962C8B-B14F-4D97-AF65-F5344CB8AC3E}">
        <p14:creationId xmlns:p14="http://schemas.microsoft.com/office/powerpoint/2010/main" val="294276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5668-078E-4F34-8202-AEEBA48760E0}"/>
              </a:ext>
            </a:extLst>
          </p:cNvPr>
          <p:cNvSpPr>
            <a:spLocks noGrp="1"/>
          </p:cNvSpPr>
          <p:nvPr>
            <p:ph type="title"/>
          </p:nvPr>
        </p:nvSpPr>
        <p:spPr/>
        <p:txBody>
          <a:bodyPr/>
          <a:lstStyle/>
          <a:p>
            <a:r>
              <a:rPr lang="en-US" dirty="0"/>
              <a:t>How – Shadowed Segments Maps </a:t>
            </a:r>
            <a:endParaRPr lang="en-IL" dirty="0"/>
          </a:p>
        </p:txBody>
      </p:sp>
      <p:sp>
        <p:nvSpPr>
          <p:cNvPr id="4" name="Slide Number Placeholder 3">
            <a:extLst>
              <a:ext uri="{FF2B5EF4-FFF2-40B4-BE49-F238E27FC236}">
                <a16:creationId xmlns:a16="http://schemas.microsoft.com/office/drawing/2014/main" id="{D1AAFD3E-0393-4E34-BC25-6D32E05DF02E}"/>
              </a:ext>
            </a:extLst>
          </p:cNvPr>
          <p:cNvSpPr>
            <a:spLocks noGrp="1"/>
          </p:cNvSpPr>
          <p:nvPr>
            <p:ph type="sldNum" sz="quarter" idx="12"/>
          </p:nvPr>
        </p:nvSpPr>
        <p:spPr/>
        <p:txBody>
          <a:bodyPr/>
          <a:lstStyle/>
          <a:p>
            <a:fld id="{B8302E71-E39A-4F4D-937D-364BCE5DAA64}" type="slidenum">
              <a:rPr lang="en-US" smtClean="0"/>
              <a:t>12</a:t>
            </a:fld>
            <a:endParaRPr lang="en-US"/>
          </a:p>
        </p:txBody>
      </p:sp>
      <p:grpSp>
        <p:nvGrpSpPr>
          <p:cNvPr id="3" name="Group 2">
            <a:extLst>
              <a:ext uri="{FF2B5EF4-FFF2-40B4-BE49-F238E27FC236}">
                <a16:creationId xmlns:a16="http://schemas.microsoft.com/office/drawing/2014/main" id="{41ADFCCA-5D3A-4480-9429-C2EB91EA522D}"/>
              </a:ext>
            </a:extLst>
          </p:cNvPr>
          <p:cNvGrpSpPr/>
          <p:nvPr/>
        </p:nvGrpSpPr>
        <p:grpSpPr>
          <a:xfrm>
            <a:off x="587484" y="2854421"/>
            <a:ext cx="8056575" cy="1985434"/>
            <a:chOff x="382375" y="1594148"/>
            <a:chExt cx="8056575" cy="1985434"/>
          </a:xfrm>
        </p:grpSpPr>
        <p:pic>
          <p:nvPicPr>
            <p:cNvPr id="6" name="Picture 5">
              <a:extLst>
                <a:ext uri="{FF2B5EF4-FFF2-40B4-BE49-F238E27FC236}">
                  <a16:creationId xmlns:a16="http://schemas.microsoft.com/office/drawing/2014/main" id="{F2D0C3A9-F677-4DB0-BE0E-8A8AA6A481F6}"/>
                </a:ext>
              </a:extLst>
            </p:cNvPr>
            <p:cNvPicPr/>
            <p:nvPr/>
          </p:nvPicPr>
          <p:blipFill>
            <a:blip r:embed="rId2"/>
            <a:stretch>
              <a:fillRect/>
            </a:stretch>
          </p:blipFill>
          <p:spPr>
            <a:xfrm>
              <a:off x="382375" y="1594148"/>
              <a:ext cx="6399425" cy="524705"/>
            </a:xfrm>
            <a:prstGeom prst="rect">
              <a:avLst/>
            </a:prstGeom>
          </p:spPr>
        </p:pic>
        <p:pic>
          <p:nvPicPr>
            <p:cNvPr id="7" name="Picture 6">
              <a:extLst>
                <a:ext uri="{FF2B5EF4-FFF2-40B4-BE49-F238E27FC236}">
                  <a16:creationId xmlns:a16="http://schemas.microsoft.com/office/drawing/2014/main" id="{14F235BE-C7F0-4C05-BE3A-9DC6C8202788}"/>
                </a:ext>
              </a:extLst>
            </p:cNvPr>
            <p:cNvPicPr/>
            <p:nvPr/>
          </p:nvPicPr>
          <p:blipFill>
            <a:blip r:embed="rId3"/>
            <a:stretch>
              <a:fillRect/>
            </a:stretch>
          </p:blipFill>
          <p:spPr>
            <a:xfrm>
              <a:off x="6533950" y="1812530"/>
              <a:ext cx="1905000" cy="1767052"/>
            </a:xfrm>
            <a:prstGeom prst="rect">
              <a:avLst/>
            </a:prstGeom>
          </p:spPr>
        </p:pic>
      </p:grpSp>
      <p:sp>
        <p:nvSpPr>
          <p:cNvPr id="9" name="Rectangle 8">
            <a:extLst>
              <a:ext uri="{FF2B5EF4-FFF2-40B4-BE49-F238E27FC236}">
                <a16:creationId xmlns:a16="http://schemas.microsoft.com/office/drawing/2014/main" id="{4DB9362D-C0E9-4096-B5F9-83FE918923B7}"/>
              </a:ext>
            </a:extLst>
          </p:cNvPr>
          <p:cNvSpPr/>
          <p:nvPr/>
        </p:nvSpPr>
        <p:spPr>
          <a:xfrm>
            <a:off x="3200400" y="4919990"/>
            <a:ext cx="2743200" cy="261610"/>
          </a:xfrm>
          <a:prstGeom prst="rect">
            <a:avLst/>
          </a:prstGeom>
        </p:spPr>
        <p:txBody>
          <a:bodyPr wrap="square">
            <a:spAutoFit/>
          </a:bodyPr>
          <a:lstStyle/>
          <a:p>
            <a:r>
              <a:rPr lang="en-US" sz="1100" b="1" i="1" dirty="0"/>
              <a:t>Figure 19</a:t>
            </a:r>
            <a:r>
              <a:rPr lang="en-US" sz="1100" i="1" dirty="0"/>
              <a:t>: Visualization’s Menu</a:t>
            </a:r>
            <a:endParaRPr lang="en-IL" sz="1100" i="1" dirty="0"/>
          </a:p>
        </p:txBody>
      </p:sp>
    </p:spTree>
    <p:extLst>
      <p:ext uri="{BB962C8B-B14F-4D97-AF65-F5344CB8AC3E}">
        <p14:creationId xmlns:p14="http://schemas.microsoft.com/office/powerpoint/2010/main" val="2324054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013D-01EE-4228-A4DA-D28D9CFD3EB4}"/>
              </a:ext>
            </a:extLst>
          </p:cNvPr>
          <p:cNvSpPr>
            <a:spLocks noGrp="1"/>
          </p:cNvSpPr>
          <p:nvPr>
            <p:ph type="title"/>
          </p:nvPr>
        </p:nvSpPr>
        <p:spPr/>
        <p:txBody>
          <a:bodyPr/>
          <a:lstStyle/>
          <a:p>
            <a:r>
              <a:rPr lang="en-US" dirty="0"/>
              <a:t>Example 1 – Main</a:t>
            </a:r>
            <a:endParaRPr lang="en-IL" dirty="0"/>
          </a:p>
        </p:txBody>
      </p:sp>
      <p:sp>
        <p:nvSpPr>
          <p:cNvPr id="4" name="Slide Number Placeholder 3">
            <a:extLst>
              <a:ext uri="{FF2B5EF4-FFF2-40B4-BE49-F238E27FC236}">
                <a16:creationId xmlns:a16="http://schemas.microsoft.com/office/drawing/2014/main" id="{496E0E1E-FA77-47B5-B041-C5D44FD533A8}"/>
              </a:ext>
            </a:extLst>
          </p:cNvPr>
          <p:cNvSpPr>
            <a:spLocks noGrp="1"/>
          </p:cNvSpPr>
          <p:nvPr>
            <p:ph type="sldNum" sz="quarter" idx="12"/>
          </p:nvPr>
        </p:nvSpPr>
        <p:spPr/>
        <p:txBody>
          <a:bodyPr/>
          <a:lstStyle/>
          <a:p>
            <a:fld id="{B8302E71-E39A-4F4D-937D-364BCE5DAA64}" type="slidenum">
              <a:rPr lang="en-US" smtClean="0"/>
              <a:t>13</a:t>
            </a:fld>
            <a:endParaRPr lang="en-US"/>
          </a:p>
        </p:txBody>
      </p:sp>
      <p:sp>
        <p:nvSpPr>
          <p:cNvPr id="6" name="Rectangle 5">
            <a:extLst>
              <a:ext uri="{FF2B5EF4-FFF2-40B4-BE49-F238E27FC236}">
                <a16:creationId xmlns:a16="http://schemas.microsoft.com/office/drawing/2014/main" id="{30147F6E-EEE4-43DD-8042-95EB1A49EF96}"/>
              </a:ext>
            </a:extLst>
          </p:cNvPr>
          <p:cNvSpPr/>
          <p:nvPr/>
        </p:nvSpPr>
        <p:spPr>
          <a:xfrm>
            <a:off x="2705100" y="4635674"/>
            <a:ext cx="3733800" cy="261610"/>
          </a:xfrm>
          <a:prstGeom prst="rect">
            <a:avLst/>
          </a:prstGeom>
        </p:spPr>
        <p:txBody>
          <a:bodyPr wrap="square">
            <a:spAutoFit/>
          </a:bodyPr>
          <a:lstStyle/>
          <a:p>
            <a:r>
              <a:rPr lang="en-US" sz="1100" b="1" i="1" dirty="0"/>
              <a:t>Figure 20</a:t>
            </a:r>
            <a:r>
              <a:rPr lang="en-US" sz="1100" i="1" dirty="0"/>
              <a:t>: Line 2_D1 Single trip on 01.12.17 07:30</a:t>
            </a:r>
            <a:endParaRPr lang="en-IL" sz="1100" i="1" dirty="0"/>
          </a:p>
        </p:txBody>
      </p:sp>
      <p:pic>
        <p:nvPicPr>
          <p:cNvPr id="7" name="Picture 6">
            <a:extLst>
              <a:ext uri="{FF2B5EF4-FFF2-40B4-BE49-F238E27FC236}">
                <a16:creationId xmlns:a16="http://schemas.microsoft.com/office/drawing/2014/main" id="{844A6B46-ED63-4525-AE54-D876B4CCD125}"/>
              </a:ext>
            </a:extLst>
          </p:cNvPr>
          <p:cNvPicPr>
            <a:picLocks noChangeAspect="1"/>
          </p:cNvPicPr>
          <p:nvPr/>
        </p:nvPicPr>
        <p:blipFill>
          <a:blip r:embed="rId2"/>
          <a:stretch>
            <a:fillRect/>
          </a:stretch>
        </p:blipFill>
        <p:spPr>
          <a:xfrm>
            <a:off x="647700" y="2590800"/>
            <a:ext cx="7848600" cy="1889091"/>
          </a:xfrm>
          <a:prstGeom prst="rect">
            <a:avLst/>
          </a:prstGeom>
        </p:spPr>
      </p:pic>
    </p:spTree>
    <p:extLst>
      <p:ext uri="{BB962C8B-B14F-4D97-AF65-F5344CB8AC3E}">
        <p14:creationId xmlns:p14="http://schemas.microsoft.com/office/powerpoint/2010/main" val="1415453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013D-01EE-4228-A4DA-D28D9CFD3EB4}"/>
              </a:ext>
            </a:extLst>
          </p:cNvPr>
          <p:cNvSpPr>
            <a:spLocks noGrp="1"/>
          </p:cNvSpPr>
          <p:nvPr>
            <p:ph type="title"/>
          </p:nvPr>
        </p:nvSpPr>
        <p:spPr/>
        <p:txBody>
          <a:bodyPr/>
          <a:lstStyle/>
          <a:p>
            <a:r>
              <a:rPr lang="en-US" dirty="0"/>
              <a:t>Example 2 – Long Tails </a:t>
            </a:r>
            <a:endParaRPr lang="en-IL" dirty="0"/>
          </a:p>
        </p:txBody>
      </p:sp>
      <p:sp>
        <p:nvSpPr>
          <p:cNvPr id="4" name="Slide Number Placeholder 3">
            <a:extLst>
              <a:ext uri="{FF2B5EF4-FFF2-40B4-BE49-F238E27FC236}">
                <a16:creationId xmlns:a16="http://schemas.microsoft.com/office/drawing/2014/main" id="{496E0E1E-FA77-47B5-B041-C5D44FD533A8}"/>
              </a:ext>
            </a:extLst>
          </p:cNvPr>
          <p:cNvSpPr>
            <a:spLocks noGrp="1"/>
          </p:cNvSpPr>
          <p:nvPr>
            <p:ph type="sldNum" sz="quarter" idx="12"/>
          </p:nvPr>
        </p:nvSpPr>
        <p:spPr/>
        <p:txBody>
          <a:bodyPr/>
          <a:lstStyle/>
          <a:p>
            <a:fld id="{B8302E71-E39A-4F4D-937D-364BCE5DAA64}" type="slidenum">
              <a:rPr lang="en-US" smtClean="0"/>
              <a:t>14</a:t>
            </a:fld>
            <a:endParaRPr lang="en-US"/>
          </a:p>
        </p:txBody>
      </p:sp>
      <p:pic>
        <p:nvPicPr>
          <p:cNvPr id="5" name="Picture 4">
            <a:extLst>
              <a:ext uri="{FF2B5EF4-FFF2-40B4-BE49-F238E27FC236}">
                <a16:creationId xmlns:a16="http://schemas.microsoft.com/office/drawing/2014/main" id="{E91807A4-8AB6-469F-8926-A3CD038D19FD}"/>
              </a:ext>
            </a:extLst>
          </p:cNvPr>
          <p:cNvPicPr/>
          <p:nvPr/>
        </p:nvPicPr>
        <p:blipFill>
          <a:blip r:embed="rId2"/>
          <a:stretch>
            <a:fillRect/>
          </a:stretch>
        </p:blipFill>
        <p:spPr>
          <a:xfrm>
            <a:off x="882764" y="2133600"/>
            <a:ext cx="7378471" cy="2743200"/>
          </a:xfrm>
          <a:prstGeom prst="rect">
            <a:avLst/>
          </a:prstGeom>
        </p:spPr>
      </p:pic>
      <p:sp>
        <p:nvSpPr>
          <p:cNvPr id="6" name="Rectangle 5">
            <a:extLst>
              <a:ext uri="{FF2B5EF4-FFF2-40B4-BE49-F238E27FC236}">
                <a16:creationId xmlns:a16="http://schemas.microsoft.com/office/drawing/2014/main" id="{D2A90667-AA64-4C0A-9297-25EE68A3D812}"/>
              </a:ext>
            </a:extLst>
          </p:cNvPr>
          <p:cNvSpPr/>
          <p:nvPr/>
        </p:nvSpPr>
        <p:spPr>
          <a:xfrm>
            <a:off x="1447800" y="5017785"/>
            <a:ext cx="6324600" cy="261610"/>
          </a:xfrm>
          <a:prstGeom prst="rect">
            <a:avLst/>
          </a:prstGeom>
        </p:spPr>
        <p:txBody>
          <a:bodyPr wrap="square">
            <a:spAutoFit/>
          </a:bodyPr>
          <a:lstStyle/>
          <a:p>
            <a:r>
              <a:rPr lang="en-US" sz="1100" b="1" i="1" dirty="0"/>
              <a:t>Figure 21</a:t>
            </a:r>
            <a:r>
              <a:rPr lang="en-US" sz="1100" i="1" dirty="0"/>
              <a:t>: Line 2_D1 Monthly Report 05:30. pay attention for the long tails between stops 1 to 8 </a:t>
            </a:r>
            <a:endParaRPr lang="en-IL" sz="1100" i="1" dirty="0"/>
          </a:p>
        </p:txBody>
      </p:sp>
    </p:spTree>
    <p:extLst>
      <p:ext uri="{BB962C8B-B14F-4D97-AF65-F5344CB8AC3E}">
        <p14:creationId xmlns:p14="http://schemas.microsoft.com/office/powerpoint/2010/main" val="2606287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013D-01EE-4228-A4DA-D28D9CFD3EB4}"/>
              </a:ext>
            </a:extLst>
          </p:cNvPr>
          <p:cNvSpPr>
            <a:spLocks noGrp="1"/>
          </p:cNvSpPr>
          <p:nvPr>
            <p:ph type="title"/>
          </p:nvPr>
        </p:nvSpPr>
        <p:spPr/>
        <p:txBody>
          <a:bodyPr/>
          <a:lstStyle/>
          <a:p>
            <a:r>
              <a:rPr lang="en-US" dirty="0"/>
              <a:t>Example 3 – Planning</a:t>
            </a:r>
            <a:endParaRPr lang="en-IL" dirty="0"/>
          </a:p>
        </p:txBody>
      </p:sp>
      <p:sp>
        <p:nvSpPr>
          <p:cNvPr id="3" name="Content Placeholder 2">
            <a:extLst>
              <a:ext uri="{FF2B5EF4-FFF2-40B4-BE49-F238E27FC236}">
                <a16:creationId xmlns:a16="http://schemas.microsoft.com/office/drawing/2014/main" id="{70A6A541-9FEA-4163-A62E-25B1BD5230BD}"/>
              </a:ext>
            </a:extLst>
          </p:cNvPr>
          <p:cNvSpPr>
            <a:spLocks noGrp="1"/>
          </p:cNvSpPr>
          <p:nvPr>
            <p:ph idx="1"/>
          </p:nvPr>
        </p:nvSpPr>
        <p:spPr/>
        <p:txBody>
          <a:bodyPr/>
          <a:lstStyle/>
          <a:p>
            <a:r>
              <a:rPr lang="en-US" dirty="0"/>
              <a:t>Line 8_D1 (32 stops)</a:t>
            </a:r>
            <a:endParaRPr lang="en-IL" dirty="0"/>
          </a:p>
        </p:txBody>
      </p:sp>
      <p:sp>
        <p:nvSpPr>
          <p:cNvPr id="4" name="Slide Number Placeholder 3">
            <a:extLst>
              <a:ext uri="{FF2B5EF4-FFF2-40B4-BE49-F238E27FC236}">
                <a16:creationId xmlns:a16="http://schemas.microsoft.com/office/drawing/2014/main" id="{496E0E1E-FA77-47B5-B041-C5D44FD533A8}"/>
              </a:ext>
            </a:extLst>
          </p:cNvPr>
          <p:cNvSpPr>
            <a:spLocks noGrp="1"/>
          </p:cNvSpPr>
          <p:nvPr>
            <p:ph type="sldNum" sz="quarter" idx="12"/>
          </p:nvPr>
        </p:nvSpPr>
        <p:spPr/>
        <p:txBody>
          <a:bodyPr/>
          <a:lstStyle/>
          <a:p>
            <a:fld id="{B8302E71-E39A-4F4D-937D-364BCE5DAA64}" type="slidenum">
              <a:rPr lang="en-US" smtClean="0"/>
              <a:t>15</a:t>
            </a:fld>
            <a:endParaRPr lang="en-US"/>
          </a:p>
        </p:txBody>
      </p:sp>
      <p:pic>
        <p:nvPicPr>
          <p:cNvPr id="6" name="Picture 5">
            <a:extLst>
              <a:ext uri="{FF2B5EF4-FFF2-40B4-BE49-F238E27FC236}">
                <a16:creationId xmlns:a16="http://schemas.microsoft.com/office/drawing/2014/main" id="{B1AF11B1-527D-4620-97E5-B5056C9E1BCC}"/>
              </a:ext>
            </a:extLst>
          </p:cNvPr>
          <p:cNvPicPr>
            <a:picLocks noChangeAspect="1"/>
          </p:cNvPicPr>
          <p:nvPr/>
        </p:nvPicPr>
        <p:blipFill>
          <a:blip r:embed="rId2"/>
          <a:stretch>
            <a:fillRect/>
          </a:stretch>
        </p:blipFill>
        <p:spPr>
          <a:xfrm>
            <a:off x="5015521" y="2893641"/>
            <a:ext cx="3482304" cy="3631485"/>
          </a:xfrm>
          <a:prstGeom prst="rect">
            <a:avLst/>
          </a:prstGeom>
        </p:spPr>
      </p:pic>
      <p:sp>
        <p:nvSpPr>
          <p:cNvPr id="7" name="Rectangle 6">
            <a:extLst>
              <a:ext uri="{FF2B5EF4-FFF2-40B4-BE49-F238E27FC236}">
                <a16:creationId xmlns:a16="http://schemas.microsoft.com/office/drawing/2014/main" id="{7B2BC1CA-1764-4695-A2FC-02DB573E8DB4}"/>
              </a:ext>
            </a:extLst>
          </p:cNvPr>
          <p:cNvSpPr/>
          <p:nvPr/>
        </p:nvSpPr>
        <p:spPr>
          <a:xfrm>
            <a:off x="5971839" y="2153637"/>
            <a:ext cx="2943561" cy="261610"/>
          </a:xfrm>
          <a:prstGeom prst="rect">
            <a:avLst/>
          </a:prstGeom>
        </p:spPr>
        <p:txBody>
          <a:bodyPr wrap="square">
            <a:spAutoFit/>
          </a:bodyPr>
          <a:lstStyle/>
          <a:p>
            <a:r>
              <a:rPr lang="en-US" sz="1100" b="1" i="1" dirty="0"/>
              <a:t>Figure 22</a:t>
            </a:r>
            <a:r>
              <a:rPr lang="en-US" sz="1100" i="1" dirty="0"/>
              <a:t>: Line 8_D1 </a:t>
            </a:r>
            <a:r>
              <a:rPr lang="en-US" sz="1100" i="1" dirty="0" err="1"/>
              <a:t>Moovit</a:t>
            </a:r>
            <a:endParaRPr lang="en-IL" sz="1100" i="1" dirty="0"/>
          </a:p>
        </p:txBody>
      </p:sp>
      <p:pic>
        <p:nvPicPr>
          <p:cNvPr id="9" name="Picture 8" descr="A close up of a map&#10;&#10;Description automatically generated">
            <a:extLst>
              <a:ext uri="{FF2B5EF4-FFF2-40B4-BE49-F238E27FC236}">
                <a16:creationId xmlns:a16="http://schemas.microsoft.com/office/drawing/2014/main" id="{69A0C614-9991-408E-9453-F3FCCE022E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444" b="27778"/>
          <a:stretch/>
        </p:blipFill>
        <p:spPr>
          <a:xfrm>
            <a:off x="6267350" y="367664"/>
            <a:ext cx="1247658" cy="1832208"/>
          </a:xfrm>
          <a:prstGeom prst="rect">
            <a:avLst/>
          </a:prstGeom>
        </p:spPr>
      </p:pic>
      <p:sp>
        <p:nvSpPr>
          <p:cNvPr id="10" name="Rectangle 9">
            <a:extLst>
              <a:ext uri="{FF2B5EF4-FFF2-40B4-BE49-F238E27FC236}">
                <a16:creationId xmlns:a16="http://schemas.microsoft.com/office/drawing/2014/main" id="{C6369E8B-A7B6-45C7-B5A3-76935A5B6122}"/>
              </a:ext>
            </a:extLst>
          </p:cNvPr>
          <p:cNvSpPr/>
          <p:nvPr/>
        </p:nvSpPr>
        <p:spPr>
          <a:xfrm>
            <a:off x="5015521" y="6553200"/>
            <a:ext cx="3657600" cy="261610"/>
          </a:xfrm>
          <a:prstGeom prst="rect">
            <a:avLst/>
          </a:prstGeom>
        </p:spPr>
        <p:txBody>
          <a:bodyPr wrap="square">
            <a:spAutoFit/>
          </a:bodyPr>
          <a:lstStyle/>
          <a:p>
            <a:r>
              <a:rPr lang="en-US" sz="1100" b="1" i="1" dirty="0"/>
              <a:t>Figure 24</a:t>
            </a:r>
            <a:r>
              <a:rPr lang="en-US" sz="1100" i="1" dirty="0"/>
              <a:t>: Line 8_D1 05.12.17 (Tuesday) 05:30-13:00</a:t>
            </a:r>
            <a:endParaRPr lang="en-IL" sz="1100" i="1" dirty="0"/>
          </a:p>
        </p:txBody>
      </p:sp>
      <p:pic>
        <p:nvPicPr>
          <p:cNvPr id="11" name="Picture 10">
            <a:extLst>
              <a:ext uri="{FF2B5EF4-FFF2-40B4-BE49-F238E27FC236}">
                <a16:creationId xmlns:a16="http://schemas.microsoft.com/office/drawing/2014/main" id="{788304FF-B122-40D5-B2CD-18E7633A58DC}"/>
              </a:ext>
            </a:extLst>
          </p:cNvPr>
          <p:cNvPicPr>
            <a:picLocks noChangeAspect="1"/>
          </p:cNvPicPr>
          <p:nvPr/>
        </p:nvPicPr>
        <p:blipFill>
          <a:blip r:embed="rId4"/>
          <a:stretch>
            <a:fillRect/>
          </a:stretch>
        </p:blipFill>
        <p:spPr>
          <a:xfrm>
            <a:off x="577875" y="2871603"/>
            <a:ext cx="3118227" cy="3653523"/>
          </a:xfrm>
          <a:prstGeom prst="rect">
            <a:avLst/>
          </a:prstGeom>
        </p:spPr>
      </p:pic>
      <p:sp>
        <p:nvSpPr>
          <p:cNvPr id="12" name="Rectangle 11">
            <a:extLst>
              <a:ext uri="{FF2B5EF4-FFF2-40B4-BE49-F238E27FC236}">
                <a16:creationId xmlns:a16="http://schemas.microsoft.com/office/drawing/2014/main" id="{49F1782B-D9E9-4BFC-93A1-CCAB85B6C97E}"/>
              </a:ext>
            </a:extLst>
          </p:cNvPr>
          <p:cNvSpPr/>
          <p:nvPr/>
        </p:nvSpPr>
        <p:spPr>
          <a:xfrm>
            <a:off x="378455" y="6564306"/>
            <a:ext cx="3517065" cy="261610"/>
          </a:xfrm>
          <a:prstGeom prst="rect">
            <a:avLst/>
          </a:prstGeom>
        </p:spPr>
        <p:txBody>
          <a:bodyPr wrap="square">
            <a:spAutoFit/>
          </a:bodyPr>
          <a:lstStyle/>
          <a:p>
            <a:r>
              <a:rPr lang="en-US" sz="1100" b="1" i="1" dirty="0"/>
              <a:t>Figure 23</a:t>
            </a:r>
            <a:r>
              <a:rPr lang="en-US" sz="1100" i="1" dirty="0"/>
              <a:t>: Line 8_D1 03.12.17 (Sunday) 05:30-13:00</a:t>
            </a:r>
            <a:endParaRPr lang="en-IL" sz="1100" i="1" dirty="0"/>
          </a:p>
        </p:txBody>
      </p:sp>
    </p:spTree>
    <p:extLst>
      <p:ext uri="{BB962C8B-B14F-4D97-AF65-F5344CB8AC3E}">
        <p14:creationId xmlns:p14="http://schemas.microsoft.com/office/powerpoint/2010/main" val="2018493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013D-01EE-4228-A4DA-D28D9CFD3EB4}"/>
              </a:ext>
            </a:extLst>
          </p:cNvPr>
          <p:cNvSpPr>
            <a:spLocks noGrp="1"/>
          </p:cNvSpPr>
          <p:nvPr>
            <p:ph type="title"/>
          </p:nvPr>
        </p:nvSpPr>
        <p:spPr/>
        <p:txBody>
          <a:bodyPr/>
          <a:lstStyle/>
          <a:p>
            <a:r>
              <a:rPr lang="en-US" dirty="0"/>
              <a:t>Example 4 – Speed</a:t>
            </a:r>
            <a:endParaRPr lang="en-IL" dirty="0"/>
          </a:p>
        </p:txBody>
      </p:sp>
      <p:sp>
        <p:nvSpPr>
          <p:cNvPr id="4" name="Slide Number Placeholder 3">
            <a:extLst>
              <a:ext uri="{FF2B5EF4-FFF2-40B4-BE49-F238E27FC236}">
                <a16:creationId xmlns:a16="http://schemas.microsoft.com/office/drawing/2014/main" id="{496E0E1E-FA77-47B5-B041-C5D44FD533A8}"/>
              </a:ext>
            </a:extLst>
          </p:cNvPr>
          <p:cNvSpPr>
            <a:spLocks noGrp="1"/>
          </p:cNvSpPr>
          <p:nvPr>
            <p:ph type="sldNum" sz="quarter" idx="12"/>
          </p:nvPr>
        </p:nvSpPr>
        <p:spPr/>
        <p:txBody>
          <a:bodyPr/>
          <a:lstStyle/>
          <a:p>
            <a:fld id="{B8302E71-E39A-4F4D-937D-364BCE5DAA64}" type="slidenum">
              <a:rPr lang="en-US" smtClean="0"/>
              <a:t>16</a:t>
            </a:fld>
            <a:endParaRPr lang="en-US"/>
          </a:p>
        </p:txBody>
      </p:sp>
      <p:sp>
        <p:nvSpPr>
          <p:cNvPr id="6" name="Rectangle 5">
            <a:extLst>
              <a:ext uri="{FF2B5EF4-FFF2-40B4-BE49-F238E27FC236}">
                <a16:creationId xmlns:a16="http://schemas.microsoft.com/office/drawing/2014/main" id="{3B3D05CF-0E55-4CE4-B619-65ACA0290026}"/>
              </a:ext>
            </a:extLst>
          </p:cNvPr>
          <p:cNvSpPr/>
          <p:nvPr/>
        </p:nvSpPr>
        <p:spPr>
          <a:xfrm>
            <a:off x="1295400" y="6477000"/>
            <a:ext cx="6553200" cy="261610"/>
          </a:xfrm>
          <a:prstGeom prst="rect">
            <a:avLst/>
          </a:prstGeom>
        </p:spPr>
        <p:txBody>
          <a:bodyPr wrap="square">
            <a:spAutoFit/>
          </a:bodyPr>
          <a:lstStyle/>
          <a:p>
            <a:r>
              <a:rPr lang="en-US" sz="1100" b="1" i="1" dirty="0"/>
              <a:t>Figure 25</a:t>
            </a:r>
            <a:r>
              <a:rPr lang="en-US" sz="1100" i="1" dirty="0"/>
              <a:t>: Line 3_D1 04.12.17 (Monday) Daily Report. Pay attention to Segments 5-7 and 13-14</a:t>
            </a:r>
            <a:endParaRPr lang="en-IL" sz="1100" i="1" dirty="0"/>
          </a:p>
        </p:txBody>
      </p:sp>
      <p:pic>
        <p:nvPicPr>
          <p:cNvPr id="7" name="Picture 6">
            <a:extLst>
              <a:ext uri="{FF2B5EF4-FFF2-40B4-BE49-F238E27FC236}">
                <a16:creationId xmlns:a16="http://schemas.microsoft.com/office/drawing/2014/main" id="{8867F957-4ACD-4D55-9860-FE51D2FF2427}"/>
              </a:ext>
            </a:extLst>
          </p:cNvPr>
          <p:cNvPicPr>
            <a:picLocks noChangeAspect="1"/>
          </p:cNvPicPr>
          <p:nvPr/>
        </p:nvPicPr>
        <p:blipFill>
          <a:blip r:embed="rId2"/>
          <a:stretch>
            <a:fillRect/>
          </a:stretch>
        </p:blipFill>
        <p:spPr>
          <a:xfrm>
            <a:off x="1492357" y="1347281"/>
            <a:ext cx="5854485" cy="4986737"/>
          </a:xfrm>
          <a:prstGeom prst="rect">
            <a:avLst/>
          </a:prstGeom>
        </p:spPr>
      </p:pic>
    </p:spTree>
    <p:extLst>
      <p:ext uri="{BB962C8B-B14F-4D97-AF65-F5344CB8AC3E}">
        <p14:creationId xmlns:p14="http://schemas.microsoft.com/office/powerpoint/2010/main" val="1210239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013D-01EE-4228-A4DA-D28D9CFD3EB4}"/>
              </a:ext>
            </a:extLst>
          </p:cNvPr>
          <p:cNvSpPr>
            <a:spLocks noGrp="1"/>
          </p:cNvSpPr>
          <p:nvPr>
            <p:ph type="title"/>
          </p:nvPr>
        </p:nvSpPr>
        <p:spPr/>
        <p:txBody>
          <a:bodyPr/>
          <a:lstStyle/>
          <a:p>
            <a:r>
              <a:rPr lang="en-US" dirty="0"/>
              <a:t>Example 5 – Curtains</a:t>
            </a:r>
            <a:endParaRPr lang="en-IL" dirty="0"/>
          </a:p>
        </p:txBody>
      </p:sp>
      <p:sp>
        <p:nvSpPr>
          <p:cNvPr id="4" name="Slide Number Placeholder 3">
            <a:extLst>
              <a:ext uri="{FF2B5EF4-FFF2-40B4-BE49-F238E27FC236}">
                <a16:creationId xmlns:a16="http://schemas.microsoft.com/office/drawing/2014/main" id="{496E0E1E-FA77-47B5-B041-C5D44FD533A8}"/>
              </a:ext>
            </a:extLst>
          </p:cNvPr>
          <p:cNvSpPr>
            <a:spLocks noGrp="1"/>
          </p:cNvSpPr>
          <p:nvPr>
            <p:ph type="sldNum" sz="quarter" idx="12"/>
          </p:nvPr>
        </p:nvSpPr>
        <p:spPr/>
        <p:txBody>
          <a:bodyPr/>
          <a:lstStyle/>
          <a:p>
            <a:fld id="{B8302E71-E39A-4F4D-937D-364BCE5DAA64}" type="slidenum">
              <a:rPr lang="en-US" smtClean="0"/>
              <a:t>17</a:t>
            </a:fld>
            <a:endParaRPr lang="en-US"/>
          </a:p>
        </p:txBody>
      </p:sp>
      <p:sp>
        <p:nvSpPr>
          <p:cNvPr id="6" name="Rectangle 5">
            <a:extLst>
              <a:ext uri="{FF2B5EF4-FFF2-40B4-BE49-F238E27FC236}">
                <a16:creationId xmlns:a16="http://schemas.microsoft.com/office/drawing/2014/main" id="{B6C29793-9DF6-43B4-9B71-FC543E4C6459}"/>
              </a:ext>
            </a:extLst>
          </p:cNvPr>
          <p:cNvSpPr/>
          <p:nvPr/>
        </p:nvSpPr>
        <p:spPr>
          <a:xfrm>
            <a:off x="3048000" y="5334000"/>
            <a:ext cx="3657600" cy="261610"/>
          </a:xfrm>
          <a:prstGeom prst="rect">
            <a:avLst/>
          </a:prstGeom>
        </p:spPr>
        <p:txBody>
          <a:bodyPr wrap="square">
            <a:spAutoFit/>
          </a:bodyPr>
          <a:lstStyle/>
          <a:p>
            <a:r>
              <a:rPr lang="en-US" sz="1100" b="1" i="1" dirty="0"/>
              <a:t>Figure 26</a:t>
            </a:r>
            <a:r>
              <a:rPr lang="en-US" sz="1100" i="1" dirty="0"/>
              <a:t>: Line 6_D1 02.12.17 (Saturday) Daily Report</a:t>
            </a:r>
            <a:endParaRPr lang="en-IL" sz="1100" i="1" dirty="0"/>
          </a:p>
        </p:txBody>
      </p:sp>
      <p:pic>
        <p:nvPicPr>
          <p:cNvPr id="7" name="Picture 6">
            <a:extLst>
              <a:ext uri="{FF2B5EF4-FFF2-40B4-BE49-F238E27FC236}">
                <a16:creationId xmlns:a16="http://schemas.microsoft.com/office/drawing/2014/main" id="{5B0A6B49-F718-4817-9EBD-558DDD4FC92D}"/>
              </a:ext>
            </a:extLst>
          </p:cNvPr>
          <p:cNvPicPr>
            <a:picLocks noChangeAspect="1"/>
          </p:cNvPicPr>
          <p:nvPr/>
        </p:nvPicPr>
        <p:blipFill>
          <a:blip r:embed="rId2"/>
          <a:stretch>
            <a:fillRect/>
          </a:stretch>
        </p:blipFill>
        <p:spPr>
          <a:xfrm>
            <a:off x="1219200" y="1789468"/>
            <a:ext cx="6705600" cy="3279064"/>
          </a:xfrm>
          <a:prstGeom prst="rect">
            <a:avLst/>
          </a:prstGeom>
        </p:spPr>
      </p:pic>
    </p:spTree>
    <p:extLst>
      <p:ext uri="{BB962C8B-B14F-4D97-AF65-F5344CB8AC3E}">
        <p14:creationId xmlns:p14="http://schemas.microsoft.com/office/powerpoint/2010/main" val="44292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A563-9C21-4634-A406-2E20B8338DF4}"/>
              </a:ext>
            </a:extLst>
          </p:cNvPr>
          <p:cNvSpPr>
            <a:spLocks noGrp="1"/>
          </p:cNvSpPr>
          <p:nvPr>
            <p:ph type="title"/>
          </p:nvPr>
        </p:nvSpPr>
        <p:spPr/>
        <p:txBody>
          <a:bodyPr/>
          <a:lstStyle/>
          <a:p>
            <a:r>
              <a:rPr lang="en-US" dirty="0"/>
              <a:t>Experts Review</a:t>
            </a:r>
            <a:endParaRPr lang="en-IL" dirty="0"/>
          </a:p>
        </p:txBody>
      </p:sp>
      <p:sp>
        <p:nvSpPr>
          <p:cNvPr id="3" name="Content Placeholder 2">
            <a:extLst>
              <a:ext uri="{FF2B5EF4-FFF2-40B4-BE49-F238E27FC236}">
                <a16:creationId xmlns:a16="http://schemas.microsoft.com/office/drawing/2014/main" id="{C1D53216-8343-459C-B27F-0383401BBA2F}"/>
              </a:ext>
            </a:extLst>
          </p:cNvPr>
          <p:cNvSpPr>
            <a:spLocks noGrp="1"/>
          </p:cNvSpPr>
          <p:nvPr>
            <p:ph idx="1"/>
          </p:nvPr>
        </p:nvSpPr>
        <p:spPr/>
        <p:txBody>
          <a:bodyPr>
            <a:normAutofit fontScale="92500" lnSpcReduction="10000"/>
          </a:bodyPr>
          <a:lstStyle/>
          <a:p>
            <a:pPr lvl="0"/>
            <a:r>
              <a:rPr lang="en-US" dirty="0"/>
              <a:t>Seven experts participated in our experts' review interview</a:t>
            </a:r>
          </a:p>
          <a:p>
            <a:pPr marL="0" lvl="0" indent="0">
              <a:buNone/>
            </a:pPr>
            <a:endParaRPr lang="en-US" dirty="0"/>
          </a:p>
          <a:p>
            <a:pPr marL="0" lvl="0" indent="0">
              <a:buNone/>
            </a:pPr>
            <a:endParaRPr lang="en-US" dirty="0"/>
          </a:p>
          <a:p>
            <a:pPr marL="0" lvl="0" indent="0">
              <a:buNone/>
            </a:pPr>
            <a:endParaRPr lang="en-US" dirty="0"/>
          </a:p>
          <a:p>
            <a:pPr marL="0" lvl="0" indent="0">
              <a:buNone/>
            </a:pPr>
            <a:endParaRPr lang="en-US" dirty="0"/>
          </a:p>
          <a:p>
            <a:pPr marL="0" indent="0">
              <a:buNone/>
            </a:pPr>
            <a:endParaRPr lang="en-US" dirty="0"/>
          </a:p>
          <a:p>
            <a:endParaRPr lang="en-US" dirty="0"/>
          </a:p>
          <a:p>
            <a:r>
              <a:rPr lang="en-US" dirty="0"/>
              <a:t>The interview for this project included:</a:t>
            </a:r>
          </a:p>
          <a:p>
            <a:pPr lvl="1"/>
            <a:r>
              <a:rPr lang="en-US" dirty="0"/>
              <a:t>Personal introduction</a:t>
            </a:r>
          </a:p>
          <a:p>
            <a:pPr lvl="1"/>
            <a:r>
              <a:rPr lang="en-US" dirty="0"/>
              <a:t>Short introduction of the visualization</a:t>
            </a:r>
          </a:p>
          <a:p>
            <a:pPr lvl="1"/>
            <a:r>
              <a:rPr lang="en-US" dirty="0"/>
              <a:t>Two pilot tasks (16 questions)</a:t>
            </a:r>
          </a:p>
          <a:p>
            <a:pPr lvl="1"/>
            <a:r>
              <a:rPr lang="en-US" dirty="0"/>
              <a:t>Free time with the visualization</a:t>
            </a:r>
          </a:p>
          <a:p>
            <a:pPr lvl="1"/>
            <a:r>
              <a:rPr lang="en-US" dirty="0"/>
              <a:t>Final survey</a:t>
            </a:r>
            <a:endParaRPr lang="en-IL" dirty="0"/>
          </a:p>
        </p:txBody>
      </p:sp>
      <p:sp>
        <p:nvSpPr>
          <p:cNvPr id="4" name="Slide Number Placeholder 3">
            <a:extLst>
              <a:ext uri="{FF2B5EF4-FFF2-40B4-BE49-F238E27FC236}">
                <a16:creationId xmlns:a16="http://schemas.microsoft.com/office/drawing/2014/main" id="{D7BE0710-4135-41B5-BF6A-18426D265665}"/>
              </a:ext>
            </a:extLst>
          </p:cNvPr>
          <p:cNvSpPr>
            <a:spLocks noGrp="1"/>
          </p:cNvSpPr>
          <p:nvPr>
            <p:ph type="sldNum" sz="quarter" idx="12"/>
          </p:nvPr>
        </p:nvSpPr>
        <p:spPr/>
        <p:txBody>
          <a:bodyPr/>
          <a:lstStyle/>
          <a:p>
            <a:fld id="{B8302E71-E39A-4F4D-937D-364BCE5DAA64}" type="slidenum">
              <a:rPr lang="en-US" smtClean="0"/>
              <a:t>18</a:t>
            </a:fld>
            <a:endParaRPr lang="en-US"/>
          </a:p>
        </p:txBody>
      </p:sp>
      <p:graphicFrame>
        <p:nvGraphicFramePr>
          <p:cNvPr id="7" name="Chart 6">
            <a:extLst>
              <a:ext uri="{FF2B5EF4-FFF2-40B4-BE49-F238E27FC236}">
                <a16:creationId xmlns:a16="http://schemas.microsoft.com/office/drawing/2014/main" id="{391B7D21-24F7-4EE9-8989-536B79DCD4F2}"/>
              </a:ext>
            </a:extLst>
          </p:cNvPr>
          <p:cNvGraphicFramePr>
            <a:graphicFrameLocks/>
          </p:cNvGraphicFramePr>
          <p:nvPr>
            <p:extLst>
              <p:ext uri="{D42A27DB-BD31-4B8C-83A1-F6EECF244321}">
                <p14:modId xmlns:p14="http://schemas.microsoft.com/office/powerpoint/2010/main" val="1045585445"/>
              </p:ext>
            </p:extLst>
          </p:nvPr>
        </p:nvGraphicFramePr>
        <p:xfrm>
          <a:off x="1219200" y="1919556"/>
          <a:ext cx="2971800" cy="17810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757977F7-33BE-4696-A58A-D0AE5526743B}"/>
              </a:ext>
            </a:extLst>
          </p:cNvPr>
          <p:cNvGraphicFramePr>
            <a:graphicFrameLocks/>
          </p:cNvGraphicFramePr>
          <p:nvPr>
            <p:extLst>
              <p:ext uri="{D42A27DB-BD31-4B8C-83A1-F6EECF244321}">
                <p14:modId xmlns:p14="http://schemas.microsoft.com/office/powerpoint/2010/main" val="2619290407"/>
              </p:ext>
            </p:extLst>
          </p:nvPr>
        </p:nvGraphicFramePr>
        <p:xfrm>
          <a:off x="5292291" y="1919556"/>
          <a:ext cx="3089709" cy="1851680"/>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80274D27-990F-46DB-AF58-B9A8B8B52140}"/>
              </a:ext>
            </a:extLst>
          </p:cNvPr>
          <p:cNvSpPr/>
          <p:nvPr/>
        </p:nvSpPr>
        <p:spPr>
          <a:xfrm>
            <a:off x="876300" y="3715346"/>
            <a:ext cx="3657600" cy="261610"/>
          </a:xfrm>
          <a:prstGeom prst="rect">
            <a:avLst/>
          </a:prstGeom>
        </p:spPr>
        <p:txBody>
          <a:bodyPr wrap="square">
            <a:spAutoFit/>
          </a:bodyPr>
          <a:lstStyle/>
          <a:p>
            <a:r>
              <a:rPr lang="en-US" sz="1100" b="1" i="1" dirty="0"/>
              <a:t>Figure 27</a:t>
            </a:r>
            <a:r>
              <a:rPr lang="en-US" sz="1100" i="1" dirty="0"/>
              <a:t>: Histogram of participants by gender</a:t>
            </a:r>
            <a:endParaRPr lang="en-IL" sz="1100" i="1" dirty="0"/>
          </a:p>
        </p:txBody>
      </p:sp>
      <p:sp>
        <p:nvSpPr>
          <p:cNvPr id="10" name="Rectangle 9">
            <a:extLst>
              <a:ext uri="{FF2B5EF4-FFF2-40B4-BE49-F238E27FC236}">
                <a16:creationId xmlns:a16="http://schemas.microsoft.com/office/drawing/2014/main" id="{035E9C1D-7149-45F1-AA79-9A9D8BD596C2}"/>
              </a:ext>
            </a:extLst>
          </p:cNvPr>
          <p:cNvSpPr/>
          <p:nvPr/>
        </p:nvSpPr>
        <p:spPr>
          <a:xfrm>
            <a:off x="5105400" y="3715346"/>
            <a:ext cx="3657600" cy="261610"/>
          </a:xfrm>
          <a:prstGeom prst="rect">
            <a:avLst/>
          </a:prstGeom>
        </p:spPr>
        <p:txBody>
          <a:bodyPr wrap="square">
            <a:spAutoFit/>
          </a:bodyPr>
          <a:lstStyle/>
          <a:p>
            <a:r>
              <a:rPr lang="en-US" sz="1100" b="1" i="1" dirty="0"/>
              <a:t>Figure 28</a:t>
            </a:r>
            <a:r>
              <a:rPr lang="en-US" sz="1100" i="1" dirty="0"/>
              <a:t>: Histogram of participants by workplaces</a:t>
            </a:r>
            <a:endParaRPr lang="en-IL" sz="1100" i="1" dirty="0"/>
          </a:p>
        </p:txBody>
      </p:sp>
    </p:spTree>
    <p:extLst>
      <p:ext uri="{BB962C8B-B14F-4D97-AF65-F5344CB8AC3E}">
        <p14:creationId xmlns:p14="http://schemas.microsoft.com/office/powerpoint/2010/main" val="2239478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57C7-0CFB-4D52-BED3-A3C483DC479F}"/>
              </a:ext>
            </a:extLst>
          </p:cNvPr>
          <p:cNvSpPr>
            <a:spLocks noGrp="1"/>
          </p:cNvSpPr>
          <p:nvPr>
            <p:ph type="title"/>
          </p:nvPr>
        </p:nvSpPr>
        <p:spPr/>
        <p:txBody>
          <a:bodyPr/>
          <a:lstStyle/>
          <a:p>
            <a:r>
              <a:rPr lang="en-US" dirty="0"/>
              <a:t>Results</a:t>
            </a:r>
            <a:endParaRPr lang="en-IL" dirty="0"/>
          </a:p>
        </p:txBody>
      </p:sp>
      <p:sp>
        <p:nvSpPr>
          <p:cNvPr id="4" name="Slide Number Placeholder 3">
            <a:extLst>
              <a:ext uri="{FF2B5EF4-FFF2-40B4-BE49-F238E27FC236}">
                <a16:creationId xmlns:a16="http://schemas.microsoft.com/office/drawing/2014/main" id="{5BAC6DDE-3E53-4D41-A67A-FEFE0AAAEB10}"/>
              </a:ext>
            </a:extLst>
          </p:cNvPr>
          <p:cNvSpPr>
            <a:spLocks noGrp="1"/>
          </p:cNvSpPr>
          <p:nvPr>
            <p:ph type="sldNum" sz="quarter" idx="12"/>
          </p:nvPr>
        </p:nvSpPr>
        <p:spPr/>
        <p:txBody>
          <a:bodyPr/>
          <a:lstStyle/>
          <a:p>
            <a:fld id="{B8302E71-E39A-4F4D-937D-364BCE5DAA64}" type="slidenum">
              <a:rPr lang="en-US" smtClean="0"/>
              <a:t>19</a:t>
            </a:fld>
            <a:endParaRPr lang="en-US"/>
          </a:p>
        </p:txBody>
      </p:sp>
      <p:graphicFrame>
        <p:nvGraphicFramePr>
          <p:cNvPr id="5" name="Chart 4">
            <a:extLst>
              <a:ext uri="{FF2B5EF4-FFF2-40B4-BE49-F238E27FC236}">
                <a16:creationId xmlns:a16="http://schemas.microsoft.com/office/drawing/2014/main" id="{7AC49F58-4155-4E61-AFCE-233BD57C8D5B}"/>
              </a:ext>
            </a:extLst>
          </p:cNvPr>
          <p:cNvGraphicFramePr>
            <a:graphicFrameLocks/>
          </p:cNvGraphicFramePr>
          <p:nvPr>
            <p:extLst>
              <p:ext uri="{D42A27DB-BD31-4B8C-83A1-F6EECF244321}">
                <p14:modId xmlns:p14="http://schemas.microsoft.com/office/powerpoint/2010/main" val="2009490638"/>
              </p:ext>
            </p:extLst>
          </p:nvPr>
        </p:nvGraphicFramePr>
        <p:xfrm>
          <a:off x="609600" y="1600200"/>
          <a:ext cx="3176031" cy="19034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88B457FA-D997-4F5A-8889-F4F824638BA0}"/>
              </a:ext>
            </a:extLst>
          </p:cNvPr>
          <p:cNvGraphicFramePr>
            <a:graphicFrameLocks/>
          </p:cNvGraphicFramePr>
          <p:nvPr>
            <p:extLst>
              <p:ext uri="{D42A27DB-BD31-4B8C-83A1-F6EECF244321}">
                <p14:modId xmlns:p14="http://schemas.microsoft.com/office/powerpoint/2010/main" val="2175500928"/>
              </p:ext>
            </p:extLst>
          </p:nvPr>
        </p:nvGraphicFramePr>
        <p:xfrm>
          <a:off x="4419600" y="1313180"/>
          <a:ext cx="3657600" cy="21920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8CD0AD54-CC71-45C5-B8D5-AC364176576D}"/>
              </a:ext>
            </a:extLst>
          </p:cNvPr>
          <p:cNvGraphicFramePr>
            <a:graphicFrameLocks/>
          </p:cNvGraphicFramePr>
          <p:nvPr>
            <p:extLst>
              <p:ext uri="{D42A27DB-BD31-4B8C-83A1-F6EECF244321}">
                <p14:modId xmlns:p14="http://schemas.microsoft.com/office/powerpoint/2010/main" val="1116244901"/>
              </p:ext>
            </p:extLst>
          </p:nvPr>
        </p:nvGraphicFramePr>
        <p:xfrm>
          <a:off x="457200" y="4041246"/>
          <a:ext cx="3505200" cy="210068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68732176-2E44-4180-8ED8-7B054063CDC6}"/>
              </a:ext>
            </a:extLst>
          </p:cNvPr>
          <p:cNvGraphicFramePr>
            <a:graphicFrameLocks/>
          </p:cNvGraphicFramePr>
          <p:nvPr>
            <p:extLst>
              <p:ext uri="{D42A27DB-BD31-4B8C-83A1-F6EECF244321}">
                <p14:modId xmlns:p14="http://schemas.microsoft.com/office/powerpoint/2010/main" val="1517167249"/>
              </p:ext>
            </p:extLst>
          </p:nvPr>
        </p:nvGraphicFramePr>
        <p:xfrm>
          <a:off x="4495800" y="4041246"/>
          <a:ext cx="3505200" cy="2100686"/>
        </p:xfrm>
        <a:graphic>
          <a:graphicData uri="http://schemas.openxmlformats.org/drawingml/2006/chart">
            <c:chart xmlns:c="http://schemas.openxmlformats.org/drawingml/2006/chart" xmlns:r="http://schemas.openxmlformats.org/officeDocument/2006/relationships" r:id="rId5"/>
          </a:graphicData>
        </a:graphic>
      </p:graphicFrame>
      <p:sp>
        <p:nvSpPr>
          <p:cNvPr id="11" name="Rectangle 10">
            <a:extLst>
              <a:ext uri="{FF2B5EF4-FFF2-40B4-BE49-F238E27FC236}">
                <a16:creationId xmlns:a16="http://schemas.microsoft.com/office/drawing/2014/main" id="{860DBCAA-55FF-46D3-86AB-1000F4042168}"/>
              </a:ext>
            </a:extLst>
          </p:cNvPr>
          <p:cNvSpPr/>
          <p:nvPr/>
        </p:nvSpPr>
        <p:spPr>
          <a:xfrm>
            <a:off x="533400" y="3510819"/>
            <a:ext cx="3657600" cy="261610"/>
          </a:xfrm>
          <a:prstGeom prst="rect">
            <a:avLst/>
          </a:prstGeom>
        </p:spPr>
        <p:txBody>
          <a:bodyPr wrap="square">
            <a:spAutoFit/>
          </a:bodyPr>
          <a:lstStyle/>
          <a:p>
            <a:r>
              <a:rPr lang="en-US" sz="1100" b="1" i="1" dirty="0"/>
              <a:t>Figure 29</a:t>
            </a:r>
            <a:r>
              <a:rPr lang="en-US" sz="1100" i="1" dirty="0"/>
              <a:t>: Histogram of usefulness of the visualization</a:t>
            </a:r>
            <a:endParaRPr lang="en-IL" sz="1100" i="1" dirty="0"/>
          </a:p>
        </p:txBody>
      </p:sp>
      <p:sp>
        <p:nvSpPr>
          <p:cNvPr id="12" name="Rectangle 11">
            <a:extLst>
              <a:ext uri="{FF2B5EF4-FFF2-40B4-BE49-F238E27FC236}">
                <a16:creationId xmlns:a16="http://schemas.microsoft.com/office/drawing/2014/main" id="{65BDABEB-FC78-43CD-9564-FFF3A8B9AF58}"/>
              </a:ext>
            </a:extLst>
          </p:cNvPr>
          <p:cNvSpPr/>
          <p:nvPr/>
        </p:nvSpPr>
        <p:spPr>
          <a:xfrm>
            <a:off x="4495800" y="3510836"/>
            <a:ext cx="3962400" cy="261610"/>
          </a:xfrm>
          <a:prstGeom prst="rect">
            <a:avLst/>
          </a:prstGeom>
        </p:spPr>
        <p:txBody>
          <a:bodyPr wrap="square">
            <a:spAutoFit/>
          </a:bodyPr>
          <a:lstStyle/>
          <a:p>
            <a:r>
              <a:rPr lang="en-US" sz="1100" b="1" i="1" dirty="0"/>
              <a:t>Figure 30</a:t>
            </a:r>
            <a:r>
              <a:rPr lang="en-US" sz="1100" i="1" dirty="0"/>
              <a:t>: Histogram of willing to work with the visualization</a:t>
            </a:r>
            <a:endParaRPr lang="en-IL" sz="1100" i="1" dirty="0"/>
          </a:p>
        </p:txBody>
      </p:sp>
      <p:sp>
        <p:nvSpPr>
          <p:cNvPr id="13" name="Rectangle 12">
            <a:extLst>
              <a:ext uri="{FF2B5EF4-FFF2-40B4-BE49-F238E27FC236}">
                <a16:creationId xmlns:a16="http://schemas.microsoft.com/office/drawing/2014/main" id="{C94B01D5-5DAD-46B8-839E-C7B695670C48}"/>
              </a:ext>
            </a:extLst>
          </p:cNvPr>
          <p:cNvSpPr/>
          <p:nvPr/>
        </p:nvSpPr>
        <p:spPr>
          <a:xfrm>
            <a:off x="4495800" y="6324600"/>
            <a:ext cx="4114800" cy="261610"/>
          </a:xfrm>
          <a:prstGeom prst="rect">
            <a:avLst/>
          </a:prstGeom>
        </p:spPr>
        <p:txBody>
          <a:bodyPr wrap="square">
            <a:spAutoFit/>
          </a:bodyPr>
          <a:lstStyle/>
          <a:p>
            <a:r>
              <a:rPr lang="en-US" sz="1100" b="1" i="1" dirty="0"/>
              <a:t>Figure 32</a:t>
            </a:r>
            <a:r>
              <a:rPr lang="en-US" sz="1100" i="1" dirty="0"/>
              <a:t>: Histogram of the opinion of the average line feature</a:t>
            </a:r>
            <a:endParaRPr lang="en-IL" sz="1100" i="1" dirty="0"/>
          </a:p>
        </p:txBody>
      </p:sp>
      <p:sp>
        <p:nvSpPr>
          <p:cNvPr id="14" name="Rectangle 13">
            <a:extLst>
              <a:ext uri="{FF2B5EF4-FFF2-40B4-BE49-F238E27FC236}">
                <a16:creationId xmlns:a16="http://schemas.microsoft.com/office/drawing/2014/main" id="{63EEAC5F-0B7A-42BC-A6A1-AFBE8EECDCE1}"/>
              </a:ext>
            </a:extLst>
          </p:cNvPr>
          <p:cNvSpPr/>
          <p:nvPr/>
        </p:nvSpPr>
        <p:spPr>
          <a:xfrm>
            <a:off x="457200" y="6324600"/>
            <a:ext cx="3657600" cy="261610"/>
          </a:xfrm>
          <a:prstGeom prst="rect">
            <a:avLst/>
          </a:prstGeom>
        </p:spPr>
        <p:txBody>
          <a:bodyPr wrap="square">
            <a:spAutoFit/>
          </a:bodyPr>
          <a:lstStyle/>
          <a:p>
            <a:r>
              <a:rPr lang="en-US" sz="1100" b="1" i="1" dirty="0"/>
              <a:t>Figure 31</a:t>
            </a:r>
            <a:r>
              <a:rPr lang="en-US" sz="1100" i="1" dirty="0"/>
              <a:t>: Histogram of the opinion of the lack of map</a:t>
            </a:r>
            <a:endParaRPr lang="en-IL" sz="1100" i="1" dirty="0"/>
          </a:p>
        </p:txBody>
      </p:sp>
    </p:spTree>
    <p:extLst>
      <p:ext uri="{BB962C8B-B14F-4D97-AF65-F5344CB8AC3E}">
        <p14:creationId xmlns:p14="http://schemas.microsoft.com/office/powerpoint/2010/main" val="1238050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5" name="Content Placeholder 2">
            <a:extLst>
              <a:ext uri="{FF2B5EF4-FFF2-40B4-BE49-F238E27FC236}">
                <a16:creationId xmlns:a16="http://schemas.microsoft.com/office/drawing/2014/main" id="{1EB788C0-E355-4C8C-A3F4-E73B0B87E41E}"/>
              </a:ext>
            </a:extLst>
          </p:cNvPr>
          <p:cNvSpPr>
            <a:spLocks noGrp="1"/>
          </p:cNvSpPr>
          <p:nvPr>
            <p:ph idx="1"/>
          </p:nvPr>
        </p:nvSpPr>
        <p:spPr>
          <a:xfrm>
            <a:off x="457200" y="1676400"/>
            <a:ext cx="8229600" cy="1981200"/>
          </a:xfrm>
        </p:spPr>
        <p:txBody>
          <a:bodyPr>
            <a:normAutofit/>
          </a:bodyPr>
          <a:lstStyle/>
          <a:p>
            <a:pPr marL="0" indent="0" algn="ctr">
              <a:buNone/>
            </a:pPr>
            <a:r>
              <a:rPr lang="en-US" dirty="0"/>
              <a:t>‘… By estimations, if 10% of private car drivers switched to using public transportation, it would be enough to improve the massive traffic jams on Israel’s roads.’</a:t>
            </a:r>
            <a:br>
              <a:rPr lang="en-US" dirty="0"/>
            </a:br>
            <a:r>
              <a:rPr lang="en-US" sz="1600" dirty="0">
                <a:solidFill>
                  <a:schemeClr val="accent1">
                    <a:lumMod val="75000"/>
                  </a:schemeClr>
                </a:solidFill>
              </a:rPr>
              <a:t>Speakers at </a:t>
            </a:r>
            <a:r>
              <a:rPr lang="en-SG" sz="1600" dirty="0">
                <a:solidFill>
                  <a:schemeClr val="accent1">
                    <a:lumMod val="75000"/>
                  </a:schemeClr>
                </a:solidFill>
              </a:rPr>
              <a:t>t</a:t>
            </a:r>
            <a:r>
              <a:rPr lang="en-US" sz="1600" dirty="0">
                <a:solidFill>
                  <a:schemeClr val="accent1">
                    <a:lumMod val="75000"/>
                  </a:schemeClr>
                </a:solidFill>
              </a:rPr>
              <a:t>he 58th Israeli Geographic Association conference, </a:t>
            </a:r>
            <a:r>
              <a:rPr lang="en-SG" sz="1600" dirty="0">
                <a:solidFill>
                  <a:schemeClr val="accent1">
                    <a:lumMod val="75000"/>
                  </a:schemeClr>
                </a:solidFill>
              </a:rPr>
              <a:t>December 2017</a:t>
            </a:r>
            <a:endParaRPr lang="en-US" sz="1600" dirty="0">
              <a:solidFill>
                <a:schemeClr val="accent1">
                  <a:lumMod val="75000"/>
                </a:schemeClr>
              </a:solidFill>
            </a:endParaRPr>
          </a:p>
        </p:txBody>
      </p:sp>
      <p:sp>
        <p:nvSpPr>
          <p:cNvPr id="10" name="Rectangle 9">
            <a:extLst>
              <a:ext uri="{FF2B5EF4-FFF2-40B4-BE49-F238E27FC236}">
                <a16:creationId xmlns:a16="http://schemas.microsoft.com/office/drawing/2014/main" id="{2BF4AAFB-BCAD-459A-B996-D16F97370A0A}"/>
              </a:ext>
            </a:extLst>
          </p:cNvPr>
          <p:cNvSpPr/>
          <p:nvPr/>
        </p:nvSpPr>
        <p:spPr>
          <a:xfrm>
            <a:off x="3428999" y="5638800"/>
            <a:ext cx="2286001" cy="457754"/>
          </a:xfrm>
          <a:prstGeom prst="rect">
            <a:avLst/>
          </a:prstGeom>
        </p:spPr>
        <p:txBody>
          <a:bodyPr wrap="square">
            <a:spAutoFit/>
          </a:bodyPr>
          <a:lstStyle/>
          <a:p>
            <a:pPr>
              <a:lnSpc>
                <a:spcPct val="150000"/>
              </a:lnSpc>
              <a:spcAft>
                <a:spcPts val="1000"/>
              </a:spcAft>
            </a:pPr>
            <a:r>
              <a:rPr lang="en-US" sz="1100" b="1" i="1" dirty="0"/>
              <a:t>Figure 1:</a:t>
            </a:r>
            <a:r>
              <a:rPr lang="en-US" i="1" dirty="0"/>
              <a:t> </a:t>
            </a:r>
            <a:r>
              <a:rPr lang="en-US" sz="1100" i="1" dirty="0" err="1"/>
              <a:t>Ynet</a:t>
            </a:r>
            <a:r>
              <a:rPr lang="en-US" sz="1100" i="1" dirty="0"/>
              <a:t> app on 02.04.19</a:t>
            </a:r>
            <a:endParaRPr lang="en-IL" sz="1100" i="1" dirty="0"/>
          </a:p>
        </p:txBody>
      </p:sp>
      <p:sp>
        <p:nvSpPr>
          <p:cNvPr id="12" name="Slide Number Placeholder 11">
            <a:extLst>
              <a:ext uri="{FF2B5EF4-FFF2-40B4-BE49-F238E27FC236}">
                <a16:creationId xmlns:a16="http://schemas.microsoft.com/office/drawing/2014/main" id="{60B81EE6-A6A6-4A5B-8E74-32C750037124}"/>
              </a:ext>
            </a:extLst>
          </p:cNvPr>
          <p:cNvSpPr>
            <a:spLocks noGrp="1"/>
          </p:cNvSpPr>
          <p:nvPr>
            <p:ph type="sldNum" sz="quarter" idx="12"/>
          </p:nvPr>
        </p:nvSpPr>
        <p:spPr/>
        <p:txBody>
          <a:bodyPr/>
          <a:lstStyle/>
          <a:p>
            <a:fld id="{B8302E71-E39A-4F4D-937D-364BCE5DAA64}" type="slidenum">
              <a:rPr lang="en-US" smtClean="0"/>
              <a:t>2</a:t>
            </a:fld>
            <a:endParaRPr lang="en-US"/>
          </a:p>
        </p:txBody>
      </p:sp>
      <p:grpSp>
        <p:nvGrpSpPr>
          <p:cNvPr id="17" name="Group 16">
            <a:extLst>
              <a:ext uri="{FF2B5EF4-FFF2-40B4-BE49-F238E27FC236}">
                <a16:creationId xmlns:a16="http://schemas.microsoft.com/office/drawing/2014/main" id="{BBE12697-65D1-41E3-87C6-4984E2C9398C}"/>
              </a:ext>
            </a:extLst>
          </p:cNvPr>
          <p:cNvGrpSpPr/>
          <p:nvPr/>
        </p:nvGrpSpPr>
        <p:grpSpPr>
          <a:xfrm>
            <a:off x="2590800" y="3619500"/>
            <a:ext cx="3747266" cy="2095500"/>
            <a:chOff x="762000" y="4527954"/>
            <a:chExt cx="2804049" cy="1568046"/>
          </a:xfrm>
        </p:grpSpPr>
        <p:pic>
          <p:nvPicPr>
            <p:cNvPr id="8" name="Picture 7" descr="A screenshot of a newspaper&#10;&#10;Description automatically generated">
              <a:extLst>
                <a:ext uri="{FF2B5EF4-FFF2-40B4-BE49-F238E27FC236}">
                  <a16:creationId xmlns:a16="http://schemas.microsoft.com/office/drawing/2014/main" id="{F8087929-5399-44B6-902B-29C08CF00C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769" b="43701"/>
            <a:stretch/>
          </p:blipFill>
          <p:spPr>
            <a:xfrm>
              <a:off x="762000" y="5274036"/>
              <a:ext cx="2804049" cy="821964"/>
            </a:xfrm>
            <a:prstGeom prst="rect">
              <a:avLst/>
            </a:prstGeom>
          </p:spPr>
        </p:pic>
        <p:pic>
          <p:nvPicPr>
            <p:cNvPr id="16" name="Picture 15" descr="A screenshot of a newspaper&#10;&#10;Description automatically generated">
              <a:extLst>
                <a:ext uri="{FF2B5EF4-FFF2-40B4-BE49-F238E27FC236}">
                  <a16:creationId xmlns:a16="http://schemas.microsoft.com/office/drawing/2014/main" id="{C1618FF4-C090-47DC-8963-F057060577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90495"/>
            <a:stretch/>
          </p:blipFill>
          <p:spPr>
            <a:xfrm>
              <a:off x="762000" y="4527954"/>
              <a:ext cx="2804049" cy="577446"/>
            </a:xfrm>
            <a:prstGeom prst="rect">
              <a:avLst/>
            </a:prstGeom>
          </p:spPr>
        </p:pic>
        <p:pic>
          <p:nvPicPr>
            <p:cNvPr id="7" name="Picture 6" descr="A screenshot of a newspaper&#10;&#10;Description automatically generated">
              <a:extLst>
                <a:ext uri="{FF2B5EF4-FFF2-40B4-BE49-F238E27FC236}">
                  <a16:creationId xmlns:a16="http://schemas.microsoft.com/office/drawing/2014/main" id="{48CCE241-6B50-41C6-B508-8E5F98FC17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497" b="71465"/>
            <a:stretch/>
          </p:blipFill>
          <p:spPr>
            <a:xfrm>
              <a:off x="762000" y="5095875"/>
              <a:ext cx="2804049" cy="184595"/>
            </a:xfrm>
            <a:prstGeom prst="rect">
              <a:avLst/>
            </a:prstGeom>
          </p:spPr>
        </p:pic>
      </p:grpSp>
    </p:spTree>
    <p:extLst>
      <p:ext uri="{BB962C8B-B14F-4D97-AF65-F5344CB8AC3E}">
        <p14:creationId xmlns:p14="http://schemas.microsoft.com/office/powerpoint/2010/main" val="278397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A563-9C21-4634-A406-2E20B8338DF4}"/>
              </a:ext>
            </a:extLst>
          </p:cNvPr>
          <p:cNvSpPr>
            <a:spLocks noGrp="1"/>
          </p:cNvSpPr>
          <p:nvPr>
            <p:ph type="title"/>
          </p:nvPr>
        </p:nvSpPr>
        <p:spPr/>
        <p:txBody>
          <a:bodyPr/>
          <a:lstStyle/>
          <a:p>
            <a:r>
              <a:rPr lang="en-US" dirty="0"/>
              <a:t>Experts Comments</a:t>
            </a:r>
            <a:endParaRPr lang="en-IL" dirty="0"/>
          </a:p>
        </p:txBody>
      </p:sp>
      <p:sp>
        <p:nvSpPr>
          <p:cNvPr id="4" name="Slide Number Placeholder 3">
            <a:extLst>
              <a:ext uri="{FF2B5EF4-FFF2-40B4-BE49-F238E27FC236}">
                <a16:creationId xmlns:a16="http://schemas.microsoft.com/office/drawing/2014/main" id="{D7BE0710-4135-41B5-BF6A-18426D265665}"/>
              </a:ext>
            </a:extLst>
          </p:cNvPr>
          <p:cNvSpPr>
            <a:spLocks noGrp="1"/>
          </p:cNvSpPr>
          <p:nvPr>
            <p:ph type="sldNum" sz="quarter" idx="12"/>
          </p:nvPr>
        </p:nvSpPr>
        <p:spPr/>
        <p:txBody>
          <a:bodyPr/>
          <a:lstStyle/>
          <a:p>
            <a:fld id="{B8302E71-E39A-4F4D-937D-364BCE5DAA64}" type="slidenum">
              <a:rPr lang="en-US" smtClean="0"/>
              <a:t>20</a:t>
            </a:fld>
            <a:endParaRPr lang="en-US"/>
          </a:p>
        </p:txBody>
      </p:sp>
      <p:sp>
        <p:nvSpPr>
          <p:cNvPr id="5" name="Rectangle 4">
            <a:extLst>
              <a:ext uri="{FF2B5EF4-FFF2-40B4-BE49-F238E27FC236}">
                <a16:creationId xmlns:a16="http://schemas.microsoft.com/office/drawing/2014/main" id="{567A2102-02FB-4484-B0CC-2EAC726490AA}"/>
              </a:ext>
            </a:extLst>
          </p:cNvPr>
          <p:cNvSpPr/>
          <p:nvPr/>
        </p:nvSpPr>
        <p:spPr>
          <a:xfrm>
            <a:off x="0" y="1767226"/>
            <a:ext cx="4572000" cy="830997"/>
          </a:xfrm>
          <a:prstGeom prst="rect">
            <a:avLst/>
          </a:prstGeom>
        </p:spPr>
        <p:txBody>
          <a:bodyPr>
            <a:spAutoFit/>
          </a:bodyPr>
          <a:lstStyle/>
          <a:p>
            <a:pPr algn="ctr"/>
            <a:r>
              <a:rPr lang="en-US" dirty="0"/>
              <a:t>“The speed component does not exist in the current systems”</a:t>
            </a:r>
            <a:br>
              <a:rPr lang="en-US" dirty="0"/>
            </a:br>
            <a:r>
              <a:rPr lang="en-US" sz="1200" dirty="0">
                <a:solidFill>
                  <a:schemeClr val="accent1">
                    <a:lumMod val="75000"/>
                  </a:schemeClr>
                </a:solidFill>
              </a:rPr>
              <a:t>Expert 3</a:t>
            </a:r>
          </a:p>
        </p:txBody>
      </p:sp>
      <p:sp>
        <p:nvSpPr>
          <p:cNvPr id="6" name="Rectangle 5">
            <a:extLst>
              <a:ext uri="{FF2B5EF4-FFF2-40B4-BE49-F238E27FC236}">
                <a16:creationId xmlns:a16="http://schemas.microsoft.com/office/drawing/2014/main" id="{7B008153-4CDE-443B-81B9-C34EEE42739F}"/>
              </a:ext>
            </a:extLst>
          </p:cNvPr>
          <p:cNvSpPr/>
          <p:nvPr/>
        </p:nvSpPr>
        <p:spPr>
          <a:xfrm>
            <a:off x="4600876" y="5486400"/>
            <a:ext cx="4572000" cy="1107996"/>
          </a:xfrm>
          <a:prstGeom prst="rect">
            <a:avLst/>
          </a:prstGeom>
        </p:spPr>
        <p:txBody>
          <a:bodyPr>
            <a:spAutoFit/>
          </a:bodyPr>
          <a:lstStyle/>
          <a:p>
            <a:pPr algn="ctr"/>
            <a:r>
              <a:rPr lang="en-US" dirty="0"/>
              <a:t>“The lack of use of a geographic map renders the system unusable. I personally did not like the system at all”</a:t>
            </a:r>
          </a:p>
          <a:p>
            <a:pPr algn="ctr"/>
            <a:r>
              <a:rPr lang="en-US" sz="1200" dirty="0">
                <a:solidFill>
                  <a:schemeClr val="accent1">
                    <a:lumMod val="75000"/>
                  </a:schemeClr>
                </a:solidFill>
              </a:rPr>
              <a:t>Expert 1</a:t>
            </a:r>
          </a:p>
        </p:txBody>
      </p:sp>
      <p:sp>
        <p:nvSpPr>
          <p:cNvPr id="7" name="Rectangle 6">
            <a:extLst>
              <a:ext uri="{FF2B5EF4-FFF2-40B4-BE49-F238E27FC236}">
                <a16:creationId xmlns:a16="http://schemas.microsoft.com/office/drawing/2014/main" id="{A30C5354-1833-4A1B-A3D8-F2C0A2D00AAA}"/>
              </a:ext>
            </a:extLst>
          </p:cNvPr>
          <p:cNvSpPr/>
          <p:nvPr/>
        </p:nvSpPr>
        <p:spPr>
          <a:xfrm>
            <a:off x="152400" y="5486400"/>
            <a:ext cx="4572000" cy="1107996"/>
          </a:xfrm>
          <a:prstGeom prst="rect">
            <a:avLst/>
          </a:prstGeom>
        </p:spPr>
        <p:txBody>
          <a:bodyPr>
            <a:spAutoFit/>
          </a:bodyPr>
          <a:lstStyle/>
          <a:p>
            <a:pPr algn="ctr"/>
            <a:r>
              <a:rPr lang="en-US" dirty="0"/>
              <a:t>“The comparison by times and not by distances is really good. It’s easy to see if there is delay or an early arrival”</a:t>
            </a:r>
            <a:br>
              <a:rPr lang="en-US" dirty="0"/>
            </a:br>
            <a:r>
              <a:rPr lang="en-US" sz="1200" dirty="0">
                <a:solidFill>
                  <a:schemeClr val="accent1">
                    <a:lumMod val="75000"/>
                  </a:schemeClr>
                </a:solidFill>
              </a:rPr>
              <a:t>Expert 6</a:t>
            </a:r>
          </a:p>
        </p:txBody>
      </p:sp>
      <p:sp>
        <p:nvSpPr>
          <p:cNvPr id="8" name="Rectangle 7">
            <a:extLst>
              <a:ext uri="{FF2B5EF4-FFF2-40B4-BE49-F238E27FC236}">
                <a16:creationId xmlns:a16="http://schemas.microsoft.com/office/drawing/2014/main" id="{490EA10B-F68C-4368-BA30-CFB2B7468C82}"/>
              </a:ext>
            </a:extLst>
          </p:cNvPr>
          <p:cNvSpPr/>
          <p:nvPr/>
        </p:nvSpPr>
        <p:spPr>
          <a:xfrm>
            <a:off x="4419600" y="1774674"/>
            <a:ext cx="4572000" cy="1107996"/>
          </a:xfrm>
          <a:prstGeom prst="rect">
            <a:avLst/>
          </a:prstGeom>
        </p:spPr>
        <p:txBody>
          <a:bodyPr>
            <a:spAutoFit/>
          </a:bodyPr>
          <a:lstStyle/>
          <a:p>
            <a:pPr algn="ctr"/>
            <a:r>
              <a:rPr lang="en-US" dirty="0"/>
              <a:t>“The "curtains" of stops are very good, but I believe that 90% of the users will find them unclear”</a:t>
            </a:r>
            <a:br>
              <a:rPr lang="en-US" dirty="0"/>
            </a:br>
            <a:r>
              <a:rPr lang="en-US" sz="1200" dirty="0">
                <a:solidFill>
                  <a:schemeClr val="accent1">
                    <a:lumMod val="75000"/>
                  </a:schemeClr>
                </a:solidFill>
              </a:rPr>
              <a:t>Expert 4</a:t>
            </a:r>
          </a:p>
        </p:txBody>
      </p:sp>
      <p:sp>
        <p:nvSpPr>
          <p:cNvPr id="9" name="Rectangle 8">
            <a:extLst>
              <a:ext uri="{FF2B5EF4-FFF2-40B4-BE49-F238E27FC236}">
                <a16:creationId xmlns:a16="http://schemas.microsoft.com/office/drawing/2014/main" id="{AC91CCF7-C8B1-4EE7-ADD7-9CA0821F1200}"/>
              </a:ext>
            </a:extLst>
          </p:cNvPr>
          <p:cNvSpPr/>
          <p:nvPr/>
        </p:nvSpPr>
        <p:spPr>
          <a:xfrm>
            <a:off x="2057400" y="3140193"/>
            <a:ext cx="5334000" cy="1815882"/>
          </a:xfrm>
          <a:prstGeom prst="rect">
            <a:avLst/>
          </a:prstGeom>
        </p:spPr>
        <p:txBody>
          <a:bodyPr wrap="square">
            <a:spAutoFit/>
          </a:bodyPr>
          <a:lstStyle/>
          <a:p>
            <a:r>
              <a:rPr lang="en-US" sz="2400" dirty="0"/>
              <a:t>“The visualization in its current status can be used as a tool for verifying public complaints regarding delays and other problems in the bus lines”</a:t>
            </a:r>
          </a:p>
          <a:p>
            <a:pPr algn="ctr"/>
            <a:r>
              <a:rPr lang="en-US" sz="1600" dirty="0">
                <a:solidFill>
                  <a:schemeClr val="accent1">
                    <a:lumMod val="75000"/>
                  </a:schemeClr>
                </a:solidFill>
              </a:rPr>
              <a:t>Expert 3 &amp; Expert 4</a:t>
            </a:r>
            <a:endParaRPr lang="en-IL" sz="1200" dirty="0">
              <a:solidFill>
                <a:schemeClr val="accent1">
                  <a:lumMod val="75000"/>
                </a:schemeClr>
              </a:solidFill>
            </a:endParaRPr>
          </a:p>
        </p:txBody>
      </p:sp>
    </p:spTree>
    <p:extLst>
      <p:ext uri="{BB962C8B-B14F-4D97-AF65-F5344CB8AC3E}">
        <p14:creationId xmlns:p14="http://schemas.microsoft.com/office/powerpoint/2010/main" val="76196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18FF-AD0A-4D56-87B1-EC2E7326A4CB}"/>
              </a:ext>
            </a:extLst>
          </p:cNvPr>
          <p:cNvSpPr>
            <a:spLocks noGrp="1"/>
          </p:cNvSpPr>
          <p:nvPr>
            <p:ph type="title"/>
          </p:nvPr>
        </p:nvSpPr>
        <p:spPr/>
        <p:txBody>
          <a:bodyPr/>
          <a:lstStyle/>
          <a:p>
            <a:r>
              <a:rPr lang="en-US" dirty="0"/>
              <a:t>Future Work</a:t>
            </a:r>
            <a:endParaRPr lang="en-IL" dirty="0"/>
          </a:p>
        </p:txBody>
      </p:sp>
      <p:sp>
        <p:nvSpPr>
          <p:cNvPr id="3" name="Content Placeholder 2">
            <a:extLst>
              <a:ext uri="{FF2B5EF4-FFF2-40B4-BE49-F238E27FC236}">
                <a16:creationId xmlns:a16="http://schemas.microsoft.com/office/drawing/2014/main" id="{C33ED4C3-5EB0-4FF0-9F18-3E024FF7DB0A}"/>
              </a:ext>
            </a:extLst>
          </p:cNvPr>
          <p:cNvSpPr>
            <a:spLocks noGrp="1"/>
          </p:cNvSpPr>
          <p:nvPr>
            <p:ph idx="1"/>
          </p:nvPr>
        </p:nvSpPr>
        <p:spPr/>
        <p:txBody>
          <a:bodyPr/>
          <a:lstStyle/>
          <a:p>
            <a:r>
              <a:rPr lang="en-US" dirty="0"/>
              <a:t>Adjusting for other places would require a short data collection session</a:t>
            </a:r>
          </a:p>
          <a:p>
            <a:r>
              <a:rPr lang="en-US" dirty="0"/>
              <a:t>The future infrastructure of the visualization system must include new methods such as node.js, which enable faster loading of big data</a:t>
            </a:r>
          </a:p>
          <a:p>
            <a:r>
              <a:rPr lang="en-US" dirty="0"/>
              <a:t>In order to create a full and correct baseline, opening and closing the bus doors when arriving at a stop and when leaving it, respectively, should be mandatory</a:t>
            </a:r>
          </a:p>
          <a:p>
            <a:r>
              <a:rPr lang="en-US" dirty="0"/>
              <a:t>Show faded out trips on the schedule we do not have specific data from the ministry of transportation</a:t>
            </a:r>
            <a:endParaRPr lang="en-IL" dirty="0"/>
          </a:p>
        </p:txBody>
      </p:sp>
      <p:sp>
        <p:nvSpPr>
          <p:cNvPr id="4" name="Slide Number Placeholder 3">
            <a:extLst>
              <a:ext uri="{FF2B5EF4-FFF2-40B4-BE49-F238E27FC236}">
                <a16:creationId xmlns:a16="http://schemas.microsoft.com/office/drawing/2014/main" id="{D77B72A4-8DBD-401A-A417-42239F208875}"/>
              </a:ext>
            </a:extLst>
          </p:cNvPr>
          <p:cNvSpPr>
            <a:spLocks noGrp="1"/>
          </p:cNvSpPr>
          <p:nvPr>
            <p:ph type="sldNum" sz="quarter" idx="12"/>
          </p:nvPr>
        </p:nvSpPr>
        <p:spPr/>
        <p:txBody>
          <a:bodyPr/>
          <a:lstStyle/>
          <a:p>
            <a:fld id="{B8302E71-E39A-4F4D-937D-364BCE5DAA64}" type="slidenum">
              <a:rPr lang="en-US" smtClean="0"/>
              <a:t>21</a:t>
            </a:fld>
            <a:endParaRPr lang="en-US"/>
          </a:p>
        </p:txBody>
      </p:sp>
    </p:spTree>
    <p:extLst>
      <p:ext uri="{BB962C8B-B14F-4D97-AF65-F5344CB8AC3E}">
        <p14:creationId xmlns:p14="http://schemas.microsoft.com/office/powerpoint/2010/main" val="946124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F07A-5F6D-4114-AFB6-398628CF6039}"/>
              </a:ext>
            </a:extLst>
          </p:cNvPr>
          <p:cNvSpPr>
            <a:spLocks noGrp="1"/>
          </p:cNvSpPr>
          <p:nvPr>
            <p:ph type="title"/>
          </p:nvPr>
        </p:nvSpPr>
        <p:spPr/>
        <p:txBody>
          <a:bodyPr>
            <a:normAutofit/>
          </a:bodyPr>
          <a:lstStyle/>
          <a:p>
            <a:r>
              <a:rPr lang="en-US" dirty="0"/>
              <a:t>References</a:t>
            </a:r>
            <a:endParaRPr lang="en-IL" dirty="0"/>
          </a:p>
        </p:txBody>
      </p:sp>
      <p:sp>
        <p:nvSpPr>
          <p:cNvPr id="3" name="Content Placeholder 2">
            <a:extLst>
              <a:ext uri="{FF2B5EF4-FFF2-40B4-BE49-F238E27FC236}">
                <a16:creationId xmlns:a16="http://schemas.microsoft.com/office/drawing/2014/main" id="{D3F65915-FC53-4C69-8930-EFB4C9C58C6A}"/>
              </a:ext>
            </a:extLst>
          </p:cNvPr>
          <p:cNvSpPr>
            <a:spLocks noGrp="1"/>
          </p:cNvSpPr>
          <p:nvPr>
            <p:ph idx="1"/>
          </p:nvPr>
        </p:nvSpPr>
        <p:spPr/>
        <p:txBody>
          <a:bodyPr>
            <a:normAutofit fontScale="92500" lnSpcReduction="10000"/>
          </a:bodyPr>
          <a:lstStyle/>
          <a:p>
            <a:r>
              <a:rPr lang="en-US" sz="1600" dirty="0"/>
              <a:t>[AABK71] 	</a:t>
            </a:r>
            <a:r>
              <a:rPr lang="en-US" sz="1600" cap="small" dirty="0" err="1"/>
              <a:t>Andrienko</a:t>
            </a:r>
            <a:r>
              <a:rPr lang="en-US" sz="1600" cap="small" dirty="0"/>
              <a:t>, Gennady</a:t>
            </a:r>
            <a:r>
              <a:rPr lang="en-US" sz="1600" dirty="0"/>
              <a:t> ; </a:t>
            </a:r>
            <a:r>
              <a:rPr lang="en-US" sz="1600" cap="small" dirty="0" err="1"/>
              <a:t>Andrienko</a:t>
            </a:r>
            <a:r>
              <a:rPr lang="en-US" sz="1600" cap="small" dirty="0"/>
              <a:t>, Natalia</a:t>
            </a:r>
            <a:r>
              <a:rPr lang="en-US" sz="1600" dirty="0"/>
              <a:t> ; </a:t>
            </a:r>
            <a:r>
              <a:rPr lang="en-US" sz="1600" cap="small" dirty="0" err="1"/>
              <a:t>Bak</a:t>
            </a:r>
            <a:r>
              <a:rPr lang="en-US" sz="1600" cap="small" dirty="0"/>
              <a:t>, Peter</a:t>
            </a:r>
            <a:r>
              <a:rPr lang="en-US" sz="1600" dirty="0"/>
              <a:t> ; </a:t>
            </a:r>
            <a:r>
              <a:rPr lang="en-US" sz="1600" cap="small" dirty="0" err="1"/>
              <a:t>Keim</a:t>
            </a:r>
            <a:r>
              <a:rPr lang="en-US" sz="1600" cap="small" dirty="0"/>
              <a:t>, Daniel</a:t>
            </a:r>
            <a:r>
              <a:rPr lang="en-US" sz="1600" dirty="0"/>
              <a:t> ; </a:t>
            </a:r>
            <a:r>
              <a:rPr lang="en-US" sz="1600" cap="small" dirty="0"/>
              <a:t>Wrobel, Stefan</a:t>
            </a:r>
            <a:r>
              <a:rPr lang="en-US" sz="1600" dirty="0"/>
              <a:t>: </a:t>
            </a:r>
            <a:r>
              <a:rPr lang="en-US" sz="1600" i="1" dirty="0"/>
              <a:t>Visual Analytics of Movement</a:t>
            </a:r>
            <a:r>
              <a:rPr lang="en-US" sz="1600" dirty="0"/>
              <a:t>. Bd. 1, 1871 — ISBN 978-85-232-0700-7</a:t>
            </a:r>
            <a:endParaRPr lang="en-IL" sz="1600" dirty="0"/>
          </a:p>
          <a:p>
            <a:r>
              <a:rPr lang="en-US" sz="1600" dirty="0"/>
              <a:t>[Aljo14] 	</a:t>
            </a:r>
            <a:r>
              <a:rPr lang="en-US" sz="1600" cap="small" dirty="0" err="1"/>
              <a:t>Aljoufie</a:t>
            </a:r>
            <a:r>
              <a:rPr lang="en-US" sz="1600" cap="small" dirty="0"/>
              <a:t>, M.</a:t>
            </a:r>
            <a:r>
              <a:rPr lang="en-US" sz="1600" dirty="0"/>
              <a:t>: Spatial analysis of the potential demand for public transport in the city of Jeddah, Saudi Arabia. In: </a:t>
            </a:r>
            <a:r>
              <a:rPr lang="en-US" sz="1600" i="1" dirty="0"/>
              <a:t>WIT Transactions on the Built Environment</a:t>
            </a:r>
            <a:r>
              <a:rPr lang="en-US" sz="1600" dirty="0"/>
              <a:t> Bd. 138 (2014), S. 113–123 — ISBN 9781845647780</a:t>
            </a:r>
            <a:endParaRPr lang="en-IL" sz="1600" dirty="0"/>
          </a:p>
          <a:p>
            <a:r>
              <a:rPr lang="en-US" sz="1600" dirty="0"/>
              <a:t>[Carp08] 	</a:t>
            </a:r>
            <a:r>
              <a:rPr lang="en-US" sz="1600" cap="small" dirty="0" err="1"/>
              <a:t>Carpendale</a:t>
            </a:r>
            <a:r>
              <a:rPr lang="en-US" sz="1600" cap="small" dirty="0"/>
              <a:t>, Sheelagh</a:t>
            </a:r>
            <a:r>
              <a:rPr lang="en-US" sz="1600" dirty="0"/>
              <a:t>: Evaluating information visualizations. In: </a:t>
            </a:r>
            <a:r>
              <a:rPr lang="en-US" sz="1600" i="1" dirty="0"/>
              <a:t>Lecture Notes in Computer Science (including subseries Lecture Notes in Artificial Intelligence and Lecture Notes in Bioinformatics)</a:t>
            </a:r>
            <a:r>
              <a:rPr lang="en-US" sz="1600" dirty="0"/>
              <a:t> Bd. 4950 LNCS (2008), S. 19–45 — ISBN 354070955X</a:t>
            </a:r>
            <a:endParaRPr lang="en-IL" sz="1600" dirty="0"/>
          </a:p>
          <a:p>
            <a:r>
              <a:rPr lang="en-US" sz="1600" dirty="0"/>
              <a:t>[ClYo14] 	</a:t>
            </a:r>
            <a:r>
              <a:rPr lang="en-US" sz="1600" cap="small" dirty="0"/>
              <a:t>Claudio, Pio</a:t>
            </a:r>
            <a:r>
              <a:rPr lang="en-US" sz="1600" dirty="0"/>
              <a:t> ; </a:t>
            </a:r>
            <a:r>
              <a:rPr lang="en-US" sz="1600" cap="small" dirty="0"/>
              <a:t>Yoon, Sung </a:t>
            </a:r>
            <a:r>
              <a:rPr lang="en-US" sz="1600" cap="small" dirty="0" err="1"/>
              <a:t>Eui</a:t>
            </a:r>
            <a:r>
              <a:rPr lang="en-US" sz="1600" dirty="0"/>
              <a:t>: Metro transit-centric visualization for city tour planning. In: </a:t>
            </a:r>
            <a:r>
              <a:rPr lang="en-US" sz="1600" i="1" dirty="0"/>
              <a:t>Computer Graphics Forum</a:t>
            </a:r>
            <a:r>
              <a:rPr lang="en-US" sz="1600" dirty="0"/>
              <a:t> Bd. 33 (2014), Nr. 3, S. 271–280 — ISBN 1467-8659</a:t>
            </a:r>
            <a:endParaRPr lang="en-IL" sz="1600" dirty="0"/>
          </a:p>
          <a:p>
            <a:r>
              <a:rPr lang="en-US" sz="1600" dirty="0"/>
              <a:t>[ElST07] 	</a:t>
            </a:r>
            <a:r>
              <a:rPr lang="en-US" sz="1600" cap="small" dirty="0" err="1"/>
              <a:t>Elmqvist</a:t>
            </a:r>
            <a:r>
              <a:rPr lang="en-US" sz="1600" cap="small" dirty="0"/>
              <a:t>, </a:t>
            </a:r>
            <a:r>
              <a:rPr lang="en-US" sz="1600" cap="small" dirty="0" err="1"/>
              <a:t>Niklas</a:t>
            </a:r>
            <a:r>
              <a:rPr lang="en-US" sz="1600" dirty="0"/>
              <a:t> ; </a:t>
            </a:r>
            <a:r>
              <a:rPr lang="en-US" sz="1600" cap="small" dirty="0" err="1"/>
              <a:t>Stasko</a:t>
            </a:r>
            <a:r>
              <a:rPr lang="en-US" sz="1600" cap="small" dirty="0"/>
              <a:t>, John</a:t>
            </a:r>
            <a:r>
              <a:rPr lang="en-US" sz="1600" dirty="0"/>
              <a:t> ; </a:t>
            </a:r>
            <a:r>
              <a:rPr lang="en-US" sz="1600" cap="small" dirty="0" err="1"/>
              <a:t>Tsigas</a:t>
            </a:r>
            <a:r>
              <a:rPr lang="en-US" sz="1600" cap="small" dirty="0"/>
              <a:t>, </a:t>
            </a:r>
            <a:r>
              <a:rPr lang="en-US" sz="1600" cap="small" dirty="0" err="1"/>
              <a:t>Philippas</a:t>
            </a:r>
            <a:r>
              <a:rPr lang="en-US" sz="1600" dirty="0"/>
              <a:t>: </a:t>
            </a:r>
            <a:r>
              <a:rPr lang="en-US" sz="1600" dirty="0" err="1"/>
              <a:t>DataMeadow</a:t>
            </a:r>
            <a:r>
              <a:rPr lang="en-US" sz="1600" dirty="0"/>
              <a:t>: A visual canvas for analysis of large-scale multivariate data. In: </a:t>
            </a:r>
            <a:r>
              <a:rPr lang="en-US" sz="1600" i="1" dirty="0"/>
              <a:t>VAST IEEE Symposium on Visual Analytics Science and Technology 2007, Proceedings</a:t>
            </a:r>
            <a:r>
              <a:rPr lang="en-US" sz="1600" dirty="0"/>
              <a:t> (2007), S. 187–194 — ISBN 9781424416592</a:t>
            </a:r>
            <a:endParaRPr lang="en-IL" sz="1600" dirty="0"/>
          </a:p>
          <a:p>
            <a:r>
              <a:rPr lang="en-US" sz="1600" dirty="0"/>
              <a:t>[ElYi15] 	</a:t>
            </a:r>
            <a:r>
              <a:rPr lang="en-US" sz="1600" cap="small" dirty="0" err="1"/>
              <a:t>Elmqvist</a:t>
            </a:r>
            <a:r>
              <a:rPr lang="en-US" sz="1600" cap="small" dirty="0"/>
              <a:t>, </a:t>
            </a:r>
            <a:r>
              <a:rPr lang="en-US" sz="1600" cap="small" dirty="0" err="1"/>
              <a:t>Niklas</a:t>
            </a:r>
            <a:r>
              <a:rPr lang="en-US" sz="1600" dirty="0"/>
              <a:t> ; </a:t>
            </a:r>
            <a:r>
              <a:rPr lang="en-US" sz="1600" cap="small" dirty="0"/>
              <a:t>Yi, Ji Soo</a:t>
            </a:r>
            <a:r>
              <a:rPr lang="en-US" sz="1600" dirty="0"/>
              <a:t>: Patterns for visualization evaluation. In: </a:t>
            </a:r>
            <a:r>
              <a:rPr lang="en-US" sz="1600" i="1" dirty="0"/>
              <a:t>Information Visualization</a:t>
            </a:r>
            <a:r>
              <a:rPr lang="en-US" sz="1600" dirty="0"/>
              <a:t> Bd. 14 (2015), Nr. 3, S. 250–269</a:t>
            </a:r>
            <a:endParaRPr lang="en-IL" sz="1600" dirty="0"/>
          </a:p>
          <a:p>
            <a:r>
              <a:rPr lang="en-US" sz="1600" dirty="0"/>
              <a:t>[IsIA16] 	</a:t>
            </a:r>
            <a:r>
              <a:rPr lang="en-US" sz="1600" cap="small" dirty="0"/>
              <a:t>Israel, Public Transportation Department</a:t>
            </a:r>
            <a:r>
              <a:rPr lang="en-US" sz="1600" dirty="0"/>
              <a:t> ; </a:t>
            </a:r>
            <a:r>
              <a:rPr lang="en-US" sz="1600" cap="small" dirty="0"/>
              <a:t>Israel, Public Transportation Authority</a:t>
            </a:r>
            <a:r>
              <a:rPr lang="en-US" sz="1600" dirty="0"/>
              <a:t> ; </a:t>
            </a:r>
            <a:r>
              <a:rPr lang="en-US" sz="1600" cap="small" dirty="0" err="1"/>
              <a:t>Ashak</a:t>
            </a:r>
            <a:r>
              <a:rPr lang="en-US" sz="1600" cap="small" dirty="0"/>
              <a:t>, Robert</a:t>
            </a:r>
            <a:r>
              <a:rPr lang="en-US" sz="1600" dirty="0"/>
              <a:t>: </a:t>
            </a:r>
            <a:r>
              <a:rPr lang="en-US" sz="1600" i="1" dirty="0"/>
              <a:t>Instructions for Planning and Operating The buses in Israel</a:t>
            </a:r>
            <a:r>
              <a:rPr lang="en-US" sz="1600" dirty="0"/>
              <a:t>, 2016</a:t>
            </a:r>
          </a:p>
        </p:txBody>
      </p:sp>
      <p:sp>
        <p:nvSpPr>
          <p:cNvPr id="4" name="Slide Number Placeholder 3">
            <a:extLst>
              <a:ext uri="{FF2B5EF4-FFF2-40B4-BE49-F238E27FC236}">
                <a16:creationId xmlns:a16="http://schemas.microsoft.com/office/drawing/2014/main" id="{4CCD0E13-0F8D-4278-A083-C5ACA21DBEAD}"/>
              </a:ext>
            </a:extLst>
          </p:cNvPr>
          <p:cNvSpPr>
            <a:spLocks noGrp="1"/>
          </p:cNvSpPr>
          <p:nvPr>
            <p:ph type="sldNum" sz="quarter" idx="12"/>
          </p:nvPr>
        </p:nvSpPr>
        <p:spPr/>
        <p:txBody>
          <a:bodyPr/>
          <a:lstStyle/>
          <a:p>
            <a:fld id="{B8302E71-E39A-4F4D-937D-364BCE5DAA64}" type="slidenum">
              <a:rPr lang="en-US" smtClean="0"/>
              <a:t>22</a:t>
            </a:fld>
            <a:endParaRPr lang="en-US"/>
          </a:p>
        </p:txBody>
      </p:sp>
    </p:spTree>
    <p:extLst>
      <p:ext uri="{BB962C8B-B14F-4D97-AF65-F5344CB8AC3E}">
        <p14:creationId xmlns:p14="http://schemas.microsoft.com/office/powerpoint/2010/main" val="497781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F07A-5F6D-4114-AFB6-398628CF6039}"/>
              </a:ext>
            </a:extLst>
          </p:cNvPr>
          <p:cNvSpPr>
            <a:spLocks noGrp="1"/>
          </p:cNvSpPr>
          <p:nvPr>
            <p:ph type="title"/>
          </p:nvPr>
        </p:nvSpPr>
        <p:spPr/>
        <p:txBody>
          <a:bodyPr>
            <a:normAutofit/>
          </a:bodyPr>
          <a:lstStyle/>
          <a:p>
            <a:r>
              <a:rPr lang="en-US" dirty="0"/>
              <a:t>References</a:t>
            </a:r>
            <a:endParaRPr lang="en-IL" dirty="0"/>
          </a:p>
        </p:txBody>
      </p:sp>
      <p:sp>
        <p:nvSpPr>
          <p:cNvPr id="3" name="Content Placeholder 2">
            <a:extLst>
              <a:ext uri="{FF2B5EF4-FFF2-40B4-BE49-F238E27FC236}">
                <a16:creationId xmlns:a16="http://schemas.microsoft.com/office/drawing/2014/main" id="{D3F65915-FC53-4C69-8930-EFB4C9C58C6A}"/>
              </a:ext>
            </a:extLst>
          </p:cNvPr>
          <p:cNvSpPr>
            <a:spLocks noGrp="1"/>
          </p:cNvSpPr>
          <p:nvPr>
            <p:ph idx="1"/>
          </p:nvPr>
        </p:nvSpPr>
        <p:spPr/>
        <p:txBody>
          <a:bodyPr>
            <a:normAutofit fontScale="92500" lnSpcReduction="10000"/>
          </a:bodyPr>
          <a:lstStyle/>
          <a:p>
            <a:r>
              <a:rPr lang="en-US" sz="1600" dirty="0"/>
              <a:t>[ [LBIP12] 	</a:t>
            </a:r>
            <a:r>
              <a:rPr lang="en-US" sz="1600" cap="small" dirty="0"/>
              <a:t>Lam, Heidi ; </a:t>
            </a:r>
            <a:r>
              <a:rPr lang="en-US" sz="1600" cap="small" dirty="0" err="1"/>
              <a:t>Bertini</a:t>
            </a:r>
            <a:r>
              <a:rPr lang="en-US" sz="1600" cap="small" dirty="0"/>
              <a:t>, Enrico ; Isenberg, Petra ; </a:t>
            </a:r>
            <a:r>
              <a:rPr lang="en-US" sz="1600" cap="small" dirty="0" err="1"/>
              <a:t>Plaisant</a:t>
            </a:r>
            <a:r>
              <a:rPr lang="en-US" sz="1600" cap="small" dirty="0"/>
              <a:t>, Catherine ; Lam, Heidi ; </a:t>
            </a:r>
            <a:r>
              <a:rPr lang="en-US" sz="1600" cap="small" dirty="0" err="1"/>
              <a:t>Bertini</a:t>
            </a:r>
            <a:r>
              <a:rPr lang="en-US" sz="1600" cap="small" dirty="0"/>
              <a:t>, Enrico ; Isenberg, Petra ; </a:t>
            </a:r>
            <a:r>
              <a:rPr lang="en-US" sz="1600" cap="small" dirty="0" err="1"/>
              <a:t>Plaisant</a:t>
            </a:r>
            <a:r>
              <a:rPr lang="en-US" sz="1600" cap="small" dirty="0"/>
              <a:t>, Catherine ; u. a.</a:t>
            </a:r>
            <a:r>
              <a:rPr lang="en-US" sz="1600" dirty="0"/>
              <a:t>: Empirical Studies in Information Visualization : Seven Scenarios To cite this version : Empirical Studies in Information Visualization : Seven Scenarios. In: </a:t>
            </a:r>
            <a:r>
              <a:rPr lang="en-US" sz="1600" i="1" dirty="0"/>
              <a:t>IEEE Transactions on Visualization and Computer Graphics</a:t>
            </a:r>
            <a:r>
              <a:rPr lang="en-US" sz="1600" dirty="0"/>
              <a:t> Bd. 18 (2012), Nr. 9, S. 1520–1536</a:t>
            </a:r>
            <a:endParaRPr lang="en-IL" sz="1600" dirty="0"/>
          </a:p>
          <a:p>
            <a:r>
              <a:rPr lang="en-US" sz="1600" dirty="0"/>
              <a:t>[Mack86] 	</a:t>
            </a:r>
            <a:r>
              <a:rPr lang="en-US" sz="1600" cap="small" dirty="0"/>
              <a:t>Mackinlay, Jock</a:t>
            </a:r>
            <a:r>
              <a:rPr lang="en-US" sz="1600" dirty="0"/>
              <a:t>: Automating the design of graphical presentations of relational information. In: </a:t>
            </a:r>
            <a:r>
              <a:rPr lang="en-US" sz="1600" i="1" dirty="0"/>
              <a:t>ACM Transactions on Graphics</a:t>
            </a:r>
            <a:r>
              <a:rPr lang="en-US" sz="1600" dirty="0"/>
              <a:t> Bd. 5 (1986), Nr. 2, S. 110–141 — ISBN 1558605339</a:t>
            </a:r>
            <a:endParaRPr lang="en-IL" sz="1600" dirty="0"/>
          </a:p>
          <a:p>
            <a:r>
              <a:rPr lang="en-US" sz="1600" dirty="0"/>
              <a:t>[Munz09] 	</a:t>
            </a:r>
            <a:r>
              <a:rPr lang="en-US" sz="1600" cap="small" dirty="0" err="1"/>
              <a:t>Munzner</a:t>
            </a:r>
            <a:r>
              <a:rPr lang="en-US" sz="1600" cap="small" dirty="0"/>
              <a:t>, Tamara</a:t>
            </a:r>
            <a:r>
              <a:rPr lang="en-US" sz="1600" dirty="0"/>
              <a:t>: A Nested Model for Visualization Design and Validation (2009)</a:t>
            </a:r>
            <a:endParaRPr lang="en-IL" sz="1600" dirty="0"/>
          </a:p>
          <a:p>
            <a:r>
              <a:rPr lang="en-US" sz="1600" dirty="0"/>
              <a:t>[Munz14] 	</a:t>
            </a:r>
            <a:r>
              <a:rPr lang="en-US" sz="1600" cap="small" dirty="0" err="1"/>
              <a:t>Munzner</a:t>
            </a:r>
            <a:r>
              <a:rPr lang="en-US" sz="1600" cap="small" dirty="0"/>
              <a:t>, Tamara</a:t>
            </a:r>
            <a:r>
              <a:rPr lang="en-US" sz="1600" dirty="0"/>
              <a:t>: </a:t>
            </a:r>
            <a:r>
              <a:rPr lang="en-US" sz="1600" i="1" dirty="0"/>
              <a:t>Visualization Analysis and Design</a:t>
            </a:r>
            <a:r>
              <a:rPr lang="en-US" sz="1600" dirty="0"/>
              <a:t>, 2014 — ISBN 9781466508934</a:t>
            </a:r>
            <a:endParaRPr lang="en-IL" sz="1600" dirty="0"/>
          </a:p>
          <a:p>
            <a:r>
              <a:rPr lang="en-US" sz="1600" dirty="0"/>
              <a:t>[SMDS14] 	</a:t>
            </a:r>
            <a:r>
              <a:rPr lang="en-US" sz="1600" cap="small" dirty="0" err="1"/>
              <a:t>Sadana</a:t>
            </a:r>
            <a:r>
              <a:rPr lang="en-US" sz="1600" cap="small" dirty="0"/>
              <a:t>, </a:t>
            </a:r>
            <a:r>
              <a:rPr lang="en-US" sz="1600" cap="small" dirty="0" err="1"/>
              <a:t>Ramik</a:t>
            </a:r>
            <a:r>
              <a:rPr lang="en-US" sz="1600" dirty="0"/>
              <a:t> ; </a:t>
            </a:r>
            <a:r>
              <a:rPr lang="en-US" sz="1600" cap="small" dirty="0"/>
              <a:t>Major, Timothy</a:t>
            </a:r>
            <a:r>
              <a:rPr lang="en-US" sz="1600" dirty="0"/>
              <a:t> ; </a:t>
            </a:r>
            <a:r>
              <a:rPr lang="en-US" sz="1600" cap="small" dirty="0"/>
              <a:t>Dove, Alistair</a:t>
            </a:r>
            <a:r>
              <a:rPr lang="en-US" sz="1600" dirty="0"/>
              <a:t> ; </a:t>
            </a:r>
            <a:r>
              <a:rPr lang="en-US" sz="1600" cap="small" dirty="0" err="1"/>
              <a:t>Stasko</a:t>
            </a:r>
            <a:r>
              <a:rPr lang="en-US" sz="1600" cap="small" dirty="0"/>
              <a:t>, John</a:t>
            </a:r>
            <a:r>
              <a:rPr lang="en-US" sz="1600" dirty="0"/>
              <a:t>: </a:t>
            </a:r>
            <a:r>
              <a:rPr lang="en-US" sz="1600" dirty="0" err="1"/>
              <a:t>OnSet</a:t>
            </a:r>
            <a:r>
              <a:rPr lang="en-US" sz="1600" dirty="0"/>
              <a:t>: A visualization technique for large-scale binary set data. In: </a:t>
            </a:r>
            <a:r>
              <a:rPr lang="en-US" sz="1600" i="1" dirty="0"/>
              <a:t>IEEE Transactions on Visualization and Computer Graphics</a:t>
            </a:r>
            <a:r>
              <a:rPr lang="en-US" sz="1600" dirty="0"/>
              <a:t> Bd. 20 (2014), Nr. 12, S. 1993–2002 — ISBN 10.1109/TVCG.2009.122</a:t>
            </a:r>
            <a:endParaRPr lang="en-IL" sz="1600" dirty="0"/>
          </a:p>
          <a:p>
            <a:r>
              <a:rPr lang="en-US" sz="1600" dirty="0"/>
              <a:t>[Syrj16] 	</a:t>
            </a:r>
            <a:r>
              <a:rPr lang="en-US" sz="1600" cap="small" dirty="0" err="1"/>
              <a:t>Syrjärinne</a:t>
            </a:r>
            <a:r>
              <a:rPr lang="en-US" sz="1600" cap="small" dirty="0"/>
              <a:t>, Paula</a:t>
            </a:r>
            <a:r>
              <a:rPr lang="en-US" sz="1600" dirty="0"/>
              <a:t>: </a:t>
            </a:r>
            <a:r>
              <a:rPr lang="en-US" sz="1600" i="1" dirty="0"/>
              <a:t>Urban Traffic Analysis with Bus Location Data</a:t>
            </a:r>
            <a:r>
              <a:rPr lang="en-US" sz="1600" dirty="0"/>
              <a:t>, 2016 — ISBN 9789520300685</a:t>
            </a:r>
          </a:p>
          <a:p>
            <a:r>
              <a:rPr lang="en-US" sz="1600" dirty="0"/>
              <a:t>[ToMö05] 	</a:t>
            </a:r>
            <a:r>
              <a:rPr lang="en-US" sz="1600" cap="small" dirty="0"/>
              <a:t>Tory, Melanie</a:t>
            </a:r>
            <a:r>
              <a:rPr lang="en-US" sz="1600" dirty="0"/>
              <a:t> ; </a:t>
            </a:r>
            <a:r>
              <a:rPr lang="en-US" sz="1600" cap="small" dirty="0" err="1"/>
              <a:t>Möller</a:t>
            </a:r>
            <a:r>
              <a:rPr lang="en-US" sz="1600" cap="small" dirty="0"/>
              <a:t>, </a:t>
            </a:r>
            <a:r>
              <a:rPr lang="en-US" sz="1600" cap="small" dirty="0" err="1"/>
              <a:t>Torsten</a:t>
            </a:r>
            <a:r>
              <a:rPr lang="en-US" sz="1600" dirty="0"/>
              <a:t>: Evaluating Visualizations : Do Expert Reviews Work ? Graphics, Usability and Visualization Lab When formal user studies fail. In: </a:t>
            </a:r>
            <a:r>
              <a:rPr lang="en-US" sz="1600" i="1" dirty="0"/>
              <a:t>IEEE computer graphics and applications</a:t>
            </a:r>
            <a:r>
              <a:rPr lang="en-US" sz="1600" dirty="0"/>
              <a:t> Bd. 25 (2005), Nr. 5, S. 8–11</a:t>
            </a:r>
            <a:endParaRPr lang="en-IL" sz="1600" dirty="0"/>
          </a:p>
        </p:txBody>
      </p:sp>
      <p:sp>
        <p:nvSpPr>
          <p:cNvPr id="4" name="Slide Number Placeholder 3">
            <a:extLst>
              <a:ext uri="{FF2B5EF4-FFF2-40B4-BE49-F238E27FC236}">
                <a16:creationId xmlns:a16="http://schemas.microsoft.com/office/drawing/2014/main" id="{4CCD0E13-0F8D-4278-A083-C5ACA21DBEAD}"/>
              </a:ext>
            </a:extLst>
          </p:cNvPr>
          <p:cNvSpPr>
            <a:spLocks noGrp="1"/>
          </p:cNvSpPr>
          <p:nvPr>
            <p:ph type="sldNum" sz="quarter" idx="12"/>
          </p:nvPr>
        </p:nvSpPr>
        <p:spPr/>
        <p:txBody>
          <a:bodyPr/>
          <a:lstStyle/>
          <a:p>
            <a:fld id="{B8302E71-E39A-4F4D-937D-364BCE5DAA64}" type="slidenum">
              <a:rPr lang="en-US" smtClean="0"/>
              <a:t>23</a:t>
            </a:fld>
            <a:endParaRPr lang="en-US"/>
          </a:p>
        </p:txBody>
      </p:sp>
    </p:spTree>
    <p:extLst>
      <p:ext uri="{BB962C8B-B14F-4D97-AF65-F5344CB8AC3E}">
        <p14:creationId xmlns:p14="http://schemas.microsoft.com/office/powerpoint/2010/main" val="2518491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F07A-5F6D-4114-AFB6-398628CF6039}"/>
              </a:ext>
            </a:extLst>
          </p:cNvPr>
          <p:cNvSpPr>
            <a:spLocks noGrp="1"/>
          </p:cNvSpPr>
          <p:nvPr>
            <p:ph type="title"/>
          </p:nvPr>
        </p:nvSpPr>
        <p:spPr/>
        <p:txBody>
          <a:bodyPr>
            <a:normAutofit/>
          </a:bodyPr>
          <a:lstStyle/>
          <a:p>
            <a:r>
              <a:rPr lang="en-US" dirty="0"/>
              <a:t>References</a:t>
            </a:r>
            <a:endParaRPr lang="en-IL" dirty="0"/>
          </a:p>
        </p:txBody>
      </p:sp>
      <p:sp>
        <p:nvSpPr>
          <p:cNvPr id="3" name="Content Placeholder 2">
            <a:extLst>
              <a:ext uri="{FF2B5EF4-FFF2-40B4-BE49-F238E27FC236}">
                <a16:creationId xmlns:a16="http://schemas.microsoft.com/office/drawing/2014/main" id="{D3F65915-FC53-4C69-8930-EFB4C9C58C6A}"/>
              </a:ext>
            </a:extLst>
          </p:cNvPr>
          <p:cNvSpPr>
            <a:spLocks noGrp="1"/>
          </p:cNvSpPr>
          <p:nvPr>
            <p:ph idx="1"/>
          </p:nvPr>
        </p:nvSpPr>
        <p:spPr/>
        <p:txBody>
          <a:bodyPr>
            <a:normAutofit/>
          </a:bodyPr>
          <a:lstStyle/>
          <a:p>
            <a:r>
              <a:rPr lang="en-US" sz="1500" dirty="0"/>
              <a:t>[Tuft08] 	</a:t>
            </a:r>
            <a:r>
              <a:rPr lang="en-US" sz="1500" cap="small" dirty="0"/>
              <a:t>Tufte, Edward R</a:t>
            </a:r>
            <a:r>
              <a:rPr lang="en-US" sz="1500" dirty="0"/>
              <a:t>: The visual display of quantitative Information. In: </a:t>
            </a:r>
            <a:r>
              <a:rPr lang="en-US" sz="1500" i="1" dirty="0"/>
              <a:t>The Visual Display of Quantitative Information</a:t>
            </a:r>
            <a:r>
              <a:rPr lang="en-US" sz="1500" dirty="0"/>
              <a:t> (2008) — ISBN 9780961392147</a:t>
            </a:r>
            <a:endParaRPr lang="en-IL" sz="1500" dirty="0"/>
          </a:p>
          <a:p>
            <a:r>
              <a:rPr lang="en-US" sz="1500" dirty="0"/>
              <a:t>[Walk12] 	</a:t>
            </a:r>
            <a:r>
              <a:rPr lang="en-US" sz="1500" cap="small" dirty="0"/>
              <a:t>Walker, Jarrett</a:t>
            </a:r>
            <a:r>
              <a:rPr lang="en-US" sz="1500" dirty="0"/>
              <a:t>: </a:t>
            </a:r>
            <a:r>
              <a:rPr lang="en-US" sz="1500" i="1" dirty="0"/>
              <a:t>Human Transit</a:t>
            </a:r>
            <a:r>
              <a:rPr lang="en-US" sz="1500" dirty="0"/>
              <a:t>, 2012 — ISBN 9781597269711</a:t>
            </a:r>
            <a:endParaRPr lang="en-IL" sz="1500" dirty="0"/>
          </a:p>
          <a:p>
            <a:r>
              <a:rPr lang="en-US" sz="1500" dirty="0"/>
              <a:t>[WuGS04] 	</a:t>
            </a:r>
            <a:r>
              <a:rPr lang="en-US" sz="1500" cap="small" dirty="0"/>
              <a:t>Wu, </a:t>
            </a:r>
            <a:r>
              <a:rPr lang="en-US" sz="1500" cap="small" dirty="0" err="1"/>
              <a:t>Jianjun</a:t>
            </a:r>
            <a:r>
              <a:rPr lang="en-US" sz="1500" dirty="0"/>
              <a:t> ; </a:t>
            </a:r>
            <a:r>
              <a:rPr lang="en-US" sz="1500" cap="small" dirty="0"/>
              <a:t>Gao, </a:t>
            </a:r>
            <a:r>
              <a:rPr lang="en-US" sz="1500" cap="small" dirty="0" err="1"/>
              <a:t>Ziyou</a:t>
            </a:r>
            <a:r>
              <a:rPr lang="en-US" sz="1500" dirty="0"/>
              <a:t> ; </a:t>
            </a:r>
            <a:r>
              <a:rPr lang="en-US" sz="1500" cap="small" dirty="0"/>
              <a:t>Sun, </a:t>
            </a:r>
            <a:r>
              <a:rPr lang="en-US" sz="1500" cap="small" dirty="0" err="1"/>
              <a:t>Huijun</a:t>
            </a:r>
            <a:r>
              <a:rPr lang="en-US" sz="1500" dirty="0"/>
              <a:t>: Urban transit system as a scale--free network. In: </a:t>
            </a:r>
            <a:r>
              <a:rPr lang="en-US" sz="1500" i="1" dirty="0"/>
              <a:t>Modern Physics Letters B</a:t>
            </a:r>
            <a:r>
              <a:rPr lang="en-US" sz="1500" dirty="0"/>
              <a:t> Bd. 18 (2004), S. 1043–1049</a:t>
            </a:r>
            <a:endParaRPr lang="en-IL" sz="1500" dirty="0"/>
          </a:p>
          <a:p>
            <a:r>
              <a:rPr lang="en-US" sz="1500" dirty="0"/>
              <a:t>[ZFAE14] 	</a:t>
            </a:r>
            <a:r>
              <a:rPr lang="en-US" sz="1500" cap="small" dirty="0"/>
              <a:t>Zeng, Wei</a:t>
            </a:r>
            <a:r>
              <a:rPr lang="en-US" sz="1500" dirty="0"/>
              <a:t> ; </a:t>
            </a:r>
            <a:r>
              <a:rPr lang="en-US" sz="1500" cap="small" dirty="0"/>
              <a:t>Fu, Chi Wing</a:t>
            </a:r>
            <a:r>
              <a:rPr lang="en-US" sz="1500" dirty="0"/>
              <a:t> ; </a:t>
            </a:r>
            <a:r>
              <a:rPr lang="en-US" sz="1500" cap="small" dirty="0" err="1"/>
              <a:t>Arisona</a:t>
            </a:r>
            <a:r>
              <a:rPr lang="en-US" sz="1500" cap="small" dirty="0"/>
              <a:t>, Stefan Muller</a:t>
            </a:r>
            <a:r>
              <a:rPr lang="en-US" sz="1500" dirty="0"/>
              <a:t> ; </a:t>
            </a:r>
            <a:r>
              <a:rPr lang="en-US" sz="1500" cap="small" dirty="0"/>
              <a:t>Erath, Alexander</a:t>
            </a:r>
            <a:r>
              <a:rPr lang="en-US" sz="1500" dirty="0"/>
              <a:t> ; </a:t>
            </a:r>
            <a:r>
              <a:rPr lang="en-US" sz="1500" cap="small" dirty="0"/>
              <a:t>Qu, </a:t>
            </a:r>
            <a:r>
              <a:rPr lang="en-US" sz="1500" cap="small" dirty="0" err="1"/>
              <a:t>Huamin</a:t>
            </a:r>
            <a:r>
              <a:rPr lang="en-US" sz="1500" dirty="0"/>
              <a:t>: Visualizing mobility of public transportation system. In: </a:t>
            </a:r>
            <a:r>
              <a:rPr lang="en-US" sz="1500" i="1" dirty="0"/>
              <a:t>IEEE Transactions on Visualization and Computer Graphics</a:t>
            </a:r>
            <a:r>
              <a:rPr lang="en-US" sz="1500" dirty="0"/>
              <a:t> Bd. 20 (2014), Nr. 12, S. 1833–1842 — ISBN 1077-2626 VO  - PP</a:t>
            </a:r>
            <a:endParaRPr lang="en-IL" sz="1500" dirty="0"/>
          </a:p>
          <a:p>
            <a:r>
              <a:rPr lang="en-US" sz="1500" dirty="0"/>
              <a:t>[ZhWS17] 	</a:t>
            </a:r>
            <a:r>
              <a:rPr lang="en-US" sz="1500" cap="small" dirty="0" err="1"/>
              <a:t>Zhuge</a:t>
            </a:r>
            <a:r>
              <a:rPr lang="en-US" sz="1500" cap="small" dirty="0"/>
              <a:t>, Xu</a:t>
            </a:r>
            <a:r>
              <a:rPr lang="en-US" sz="1500" dirty="0"/>
              <a:t> ; </a:t>
            </a:r>
            <a:r>
              <a:rPr lang="en-US" sz="1500" cap="small" dirty="0"/>
              <a:t>Wang, Hao</a:t>
            </a:r>
            <a:r>
              <a:rPr lang="en-US" sz="1500" dirty="0"/>
              <a:t> ; </a:t>
            </a:r>
            <a:r>
              <a:rPr lang="en-US" sz="1500" cap="small" dirty="0" err="1"/>
              <a:t>Strazdins</a:t>
            </a:r>
            <a:r>
              <a:rPr lang="en-US" sz="1500" cap="small" dirty="0"/>
              <a:t>, Girts</a:t>
            </a:r>
            <a:r>
              <a:rPr lang="en-US" sz="1500" dirty="0"/>
              <a:t>: Evaluating the data visualization for demanding marine operations. In: </a:t>
            </a:r>
            <a:r>
              <a:rPr lang="en-US" sz="1500" i="1" dirty="0"/>
              <a:t>Techno-Ocean 2016: Return to the Oceans</a:t>
            </a:r>
            <a:r>
              <a:rPr lang="en-US" sz="1500" dirty="0"/>
              <a:t> (2017), S. 471–477 — ISBN 9781509024452</a:t>
            </a:r>
            <a:endParaRPr lang="en-IL" sz="1500" dirty="0"/>
          </a:p>
        </p:txBody>
      </p:sp>
      <p:sp>
        <p:nvSpPr>
          <p:cNvPr id="4" name="Slide Number Placeholder 3">
            <a:extLst>
              <a:ext uri="{FF2B5EF4-FFF2-40B4-BE49-F238E27FC236}">
                <a16:creationId xmlns:a16="http://schemas.microsoft.com/office/drawing/2014/main" id="{4CCD0E13-0F8D-4278-A083-C5ACA21DBEAD}"/>
              </a:ext>
            </a:extLst>
          </p:cNvPr>
          <p:cNvSpPr>
            <a:spLocks noGrp="1"/>
          </p:cNvSpPr>
          <p:nvPr>
            <p:ph type="sldNum" sz="quarter" idx="12"/>
          </p:nvPr>
        </p:nvSpPr>
        <p:spPr/>
        <p:txBody>
          <a:bodyPr/>
          <a:lstStyle/>
          <a:p>
            <a:fld id="{B8302E71-E39A-4F4D-937D-364BCE5DAA64}" type="slidenum">
              <a:rPr lang="en-US" smtClean="0"/>
              <a:t>24</a:t>
            </a:fld>
            <a:endParaRPr lang="en-US"/>
          </a:p>
        </p:txBody>
      </p:sp>
    </p:spTree>
    <p:extLst>
      <p:ext uri="{BB962C8B-B14F-4D97-AF65-F5344CB8AC3E}">
        <p14:creationId xmlns:p14="http://schemas.microsoft.com/office/powerpoint/2010/main" val="1199739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FA36-9D06-457D-B71E-42F01C2E14D9}"/>
              </a:ext>
            </a:extLst>
          </p:cNvPr>
          <p:cNvSpPr>
            <a:spLocks noGrp="1"/>
          </p:cNvSpPr>
          <p:nvPr>
            <p:ph type="title"/>
          </p:nvPr>
        </p:nvSpPr>
        <p:spPr>
          <a:xfrm>
            <a:off x="1190324" y="1600200"/>
            <a:ext cx="6934200" cy="2895600"/>
          </a:xfrm>
        </p:spPr>
        <p:txBody>
          <a:bodyPr>
            <a:noAutofit/>
          </a:bodyPr>
          <a:lstStyle/>
          <a:p>
            <a:r>
              <a:rPr lang="en-US" sz="10000" dirty="0"/>
              <a:t>Questions?</a:t>
            </a:r>
            <a:endParaRPr lang="en-IL" sz="10000" dirty="0"/>
          </a:p>
        </p:txBody>
      </p:sp>
      <p:sp>
        <p:nvSpPr>
          <p:cNvPr id="3" name="Content Placeholder 2">
            <a:extLst>
              <a:ext uri="{FF2B5EF4-FFF2-40B4-BE49-F238E27FC236}">
                <a16:creationId xmlns:a16="http://schemas.microsoft.com/office/drawing/2014/main" id="{49B3005F-5903-482B-95D3-CE1E314D4663}"/>
              </a:ext>
            </a:extLst>
          </p:cNvPr>
          <p:cNvSpPr>
            <a:spLocks noGrp="1"/>
          </p:cNvSpPr>
          <p:nvPr>
            <p:ph idx="1"/>
          </p:nvPr>
        </p:nvSpPr>
        <p:spPr>
          <a:xfrm>
            <a:off x="542624" y="4191000"/>
            <a:ext cx="8229600" cy="723900"/>
          </a:xfrm>
        </p:spPr>
        <p:txBody>
          <a:bodyPr/>
          <a:lstStyle/>
          <a:p>
            <a:pPr marL="0" indent="0">
              <a:buNone/>
            </a:pPr>
            <a:r>
              <a:rPr lang="en-US" dirty="0"/>
              <a:t>Url: </a:t>
            </a:r>
            <a:r>
              <a:rPr lang="en-US" dirty="0">
                <a:hlinkClick r:id="rId2"/>
              </a:rPr>
              <a:t>http://proj.ise.bgu.ac.il/liadn/Bus_stops_Weekly.html</a:t>
            </a:r>
            <a:endParaRPr lang="en-IL" dirty="0"/>
          </a:p>
        </p:txBody>
      </p:sp>
      <p:sp>
        <p:nvSpPr>
          <p:cNvPr id="4" name="Slide Number Placeholder 3">
            <a:extLst>
              <a:ext uri="{FF2B5EF4-FFF2-40B4-BE49-F238E27FC236}">
                <a16:creationId xmlns:a16="http://schemas.microsoft.com/office/drawing/2014/main" id="{D307673B-9811-43FE-AC79-A78B453AEF15}"/>
              </a:ext>
            </a:extLst>
          </p:cNvPr>
          <p:cNvSpPr>
            <a:spLocks noGrp="1"/>
          </p:cNvSpPr>
          <p:nvPr>
            <p:ph type="sldNum" sz="quarter" idx="12"/>
          </p:nvPr>
        </p:nvSpPr>
        <p:spPr/>
        <p:txBody>
          <a:bodyPr/>
          <a:lstStyle/>
          <a:p>
            <a:fld id="{B8302E71-E39A-4F4D-937D-364BCE5DAA64}" type="slidenum">
              <a:rPr lang="en-US" smtClean="0"/>
              <a:t>25</a:t>
            </a:fld>
            <a:endParaRPr lang="en-US"/>
          </a:p>
        </p:txBody>
      </p:sp>
      <p:sp>
        <p:nvSpPr>
          <p:cNvPr id="5" name="Rectangle 4">
            <a:extLst>
              <a:ext uri="{FF2B5EF4-FFF2-40B4-BE49-F238E27FC236}">
                <a16:creationId xmlns:a16="http://schemas.microsoft.com/office/drawing/2014/main" id="{C3E67901-BB67-4ED9-974F-64CEC02AB8E2}"/>
              </a:ext>
            </a:extLst>
          </p:cNvPr>
          <p:cNvSpPr/>
          <p:nvPr/>
        </p:nvSpPr>
        <p:spPr>
          <a:xfrm>
            <a:off x="2708349" y="4724400"/>
            <a:ext cx="3727302" cy="579967"/>
          </a:xfrm>
          <a:prstGeom prst="rect">
            <a:avLst/>
          </a:prstGeom>
        </p:spPr>
        <p:txBody>
          <a:bodyPr wrap="none">
            <a:spAutoFit/>
          </a:bodyPr>
          <a:lstStyle/>
          <a:p>
            <a:pPr algn="ctr">
              <a:lnSpc>
                <a:spcPct val="150000"/>
              </a:lnSpc>
              <a:spcAft>
                <a:spcPts val="2400"/>
              </a:spcAft>
            </a:pPr>
            <a:r>
              <a:rPr lang="de-DE" sz="2400" dirty="0">
                <a:latin typeface="Times New Roman" panose="02020603050405020304" pitchFamily="18" charset="0"/>
                <a:ea typeface="Times New Roman" panose="02020603050405020304" pitchFamily="18" charset="0"/>
                <a:cs typeface="Times New Roman" panose="02020603050405020304" pitchFamily="18" charset="0"/>
              </a:rPr>
              <a:t>E-mail: </a:t>
            </a:r>
            <a:r>
              <a:rPr lang="de-DE" sz="2400" u="sng" dirty="0">
                <a:solidFill>
                  <a:srgbClr val="0563C1"/>
                </a:solidFill>
                <a:latin typeface="Times New Roman" panose="02020603050405020304" pitchFamily="18" charset="0"/>
                <a:ea typeface="Times New Roman" panose="02020603050405020304" pitchFamily="18" charset="0"/>
                <a:cs typeface="Times New Roman" panose="02020603050405020304" pitchFamily="18" charset="0"/>
                <a:hlinkClick r:id="rId3"/>
              </a:rPr>
              <a:t>liadn@post.bgu.ac.il</a:t>
            </a:r>
            <a:endParaRPr lang="en-IL"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76542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B09A-60E0-4094-93C2-619CA601F225}"/>
              </a:ext>
            </a:extLst>
          </p:cNvPr>
          <p:cNvSpPr>
            <a:spLocks noGrp="1"/>
          </p:cNvSpPr>
          <p:nvPr>
            <p:ph type="title"/>
          </p:nvPr>
        </p:nvSpPr>
        <p:spPr/>
        <p:txBody>
          <a:bodyPr/>
          <a:lstStyle/>
          <a:p>
            <a:r>
              <a:rPr lang="en-US" dirty="0"/>
              <a:t>Proposal Purpose</a:t>
            </a:r>
            <a:endParaRPr lang="en-IL" dirty="0"/>
          </a:p>
        </p:txBody>
      </p:sp>
      <p:sp>
        <p:nvSpPr>
          <p:cNvPr id="3" name="Content Placeholder 2">
            <a:extLst>
              <a:ext uri="{FF2B5EF4-FFF2-40B4-BE49-F238E27FC236}">
                <a16:creationId xmlns:a16="http://schemas.microsoft.com/office/drawing/2014/main" id="{8F82122A-F1A6-4181-895C-BCC83AB203DB}"/>
              </a:ext>
            </a:extLst>
          </p:cNvPr>
          <p:cNvSpPr>
            <a:spLocks noGrp="1"/>
          </p:cNvSpPr>
          <p:nvPr>
            <p:ph idx="1"/>
          </p:nvPr>
        </p:nvSpPr>
        <p:spPr>
          <a:xfrm>
            <a:off x="457200" y="1600200"/>
            <a:ext cx="8229600" cy="4876800"/>
          </a:xfrm>
        </p:spPr>
        <p:txBody>
          <a:bodyPr>
            <a:normAutofit/>
          </a:bodyPr>
          <a:lstStyle/>
          <a:p>
            <a:r>
              <a:rPr lang="en-US" sz="2000" dirty="0"/>
              <a:t>This proposal is aimed at providing a means for </a:t>
            </a:r>
            <a:r>
              <a:rPr lang="en-US" sz="2000" b="1" dirty="0"/>
              <a:t>monitoring</a:t>
            </a:r>
            <a:r>
              <a:rPr lang="en-US" sz="2000" dirty="0"/>
              <a:t> the public transportation system and </a:t>
            </a:r>
            <a:r>
              <a:rPr lang="en-US" sz="2000" b="1" dirty="0"/>
              <a:t>planning</a:t>
            </a:r>
            <a:r>
              <a:rPr lang="en-US" sz="2000" dirty="0"/>
              <a:t> schedules by understanding the true picture on the roads (delays, number of passengers between stops, etc.).</a:t>
            </a:r>
            <a:endParaRPr lang="en-IL" sz="2000" dirty="0"/>
          </a:p>
        </p:txBody>
      </p:sp>
      <p:sp>
        <p:nvSpPr>
          <p:cNvPr id="4" name="TextBox 3">
            <a:extLst>
              <a:ext uri="{FF2B5EF4-FFF2-40B4-BE49-F238E27FC236}">
                <a16:creationId xmlns:a16="http://schemas.microsoft.com/office/drawing/2014/main" id="{A016FF2E-1D41-443F-B8ED-372314FC880E}"/>
              </a:ext>
            </a:extLst>
          </p:cNvPr>
          <p:cNvSpPr txBox="1"/>
          <p:nvPr/>
        </p:nvSpPr>
        <p:spPr>
          <a:xfrm>
            <a:off x="609600" y="3034984"/>
            <a:ext cx="1524000" cy="369332"/>
          </a:xfrm>
          <a:prstGeom prst="rect">
            <a:avLst/>
          </a:prstGeom>
          <a:noFill/>
        </p:spPr>
        <p:txBody>
          <a:bodyPr wrap="square" rtlCol="0">
            <a:spAutoFit/>
          </a:bodyPr>
          <a:lstStyle/>
          <a:p>
            <a:r>
              <a:rPr lang="en-US" b="1" u="sng" dirty="0"/>
              <a:t>Metro Maps</a:t>
            </a:r>
            <a:endParaRPr lang="en-IL" b="1" u="sng" dirty="0"/>
          </a:p>
        </p:txBody>
      </p:sp>
      <p:sp>
        <p:nvSpPr>
          <p:cNvPr id="5" name="TextBox 4">
            <a:extLst>
              <a:ext uri="{FF2B5EF4-FFF2-40B4-BE49-F238E27FC236}">
                <a16:creationId xmlns:a16="http://schemas.microsoft.com/office/drawing/2014/main" id="{C1269855-CCC3-4100-84D1-C1EDCD928C56}"/>
              </a:ext>
            </a:extLst>
          </p:cNvPr>
          <p:cNvSpPr txBox="1"/>
          <p:nvPr/>
        </p:nvSpPr>
        <p:spPr>
          <a:xfrm>
            <a:off x="2514600" y="4038600"/>
            <a:ext cx="609600" cy="1107996"/>
          </a:xfrm>
          <a:prstGeom prst="rect">
            <a:avLst/>
          </a:prstGeom>
          <a:noFill/>
        </p:spPr>
        <p:txBody>
          <a:bodyPr wrap="square" rtlCol="0">
            <a:spAutoFit/>
          </a:bodyPr>
          <a:lstStyle/>
          <a:p>
            <a:r>
              <a:rPr lang="en-US" sz="6600" dirty="0"/>
              <a:t>+</a:t>
            </a:r>
            <a:endParaRPr lang="en-IL" sz="6600" dirty="0"/>
          </a:p>
        </p:txBody>
      </p:sp>
      <p:sp>
        <p:nvSpPr>
          <p:cNvPr id="7" name="TextBox 6">
            <a:extLst>
              <a:ext uri="{FF2B5EF4-FFF2-40B4-BE49-F238E27FC236}">
                <a16:creationId xmlns:a16="http://schemas.microsoft.com/office/drawing/2014/main" id="{69923341-8ACA-40DF-9494-8D00FAF701BB}"/>
              </a:ext>
            </a:extLst>
          </p:cNvPr>
          <p:cNvSpPr txBox="1"/>
          <p:nvPr/>
        </p:nvSpPr>
        <p:spPr>
          <a:xfrm>
            <a:off x="3810000" y="3034984"/>
            <a:ext cx="1524000" cy="369332"/>
          </a:xfrm>
          <a:prstGeom prst="rect">
            <a:avLst/>
          </a:prstGeom>
          <a:noFill/>
        </p:spPr>
        <p:txBody>
          <a:bodyPr wrap="square" rtlCol="0">
            <a:spAutoFit/>
          </a:bodyPr>
          <a:lstStyle/>
          <a:p>
            <a:r>
              <a:rPr lang="en-US" b="1" u="sng" dirty="0"/>
              <a:t>Comparison</a:t>
            </a:r>
            <a:endParaRPr lang="en-IL" b="1" u="sng" dirty="0"/>
          </a:p>
        </p:txBody>
      </p:sp>
      <p:graphicFrame>
        <p:nvGraphicFramePr>
          <p:cNvPr id="8" name="Object 7">
            <a:extLst>
              <a:ext uri="{FF2B5EF4-FFF2-40B4-BE49-F238E27FC236}">
                <a16:creationId xmlns:a16="http://schemas.microsoft.com/office/drawing/2014/main" id="{B2DBCDF2-C0DE-46C8-B44E-CC9AEBC97D06}"/>
              </a:ext>
            </a:extLst>
          </p:cNvPr>
          <p:cNvGraphicFramePr>
            <a:graphicFrameLocks noChangeAspect="1"/>
          </p:cNvGraphicFramePr>
          <p:nvPr>
            <p:extLst>
              <p:ext uri="{D42A27DB-BD31-4B8C-83A1-F6EECF244321}">
                <p14:modId xmlns:p14="http://schemas.microsoft.com/office/powerpoint/2010/main" val="721977022"/>
              </p:ext>
            </p:extLst>
          </p:nvPr>
        </p:nvGraphicFramePr>
        <p:xfrm>
          <a:off x="457199" y="3420490"/>
          <a:ext cx="1724073" cy="2599310"/>
        </p:xfrm>
        <a:graphic>
          <a:graphicData uri="http://schemas.openxmlformats.org/presentationml/2006/ole">
            <mc:AlternateContent xmlns:mc="http://schemas.openxmlformats.org/markup-compatibility/2006">
              <mc:Choice xmlns:v="urn:schemas-microsoft-com:vml" Requires="v">
                <p:oleObj spid="_x0000_s1276" name="Acrobat Document" r:id="rId4" imgW="10801140" imgH="16287750" progId="AcroExch.Document.DC">
                  <p:embed/>
                </p:oleObj>
              </mc:Choice>
              <mc:Fallback>
                <p:oleObj name="Acrobat Document" r:id="rId4" imgW="10801140" imgH="16287750" progId="AcroExch.Document.DC">
                  <p:embed/>
                  <p:pic>
                    <p:nvPicPr>
                      <p:cNvPr id="0" name=""/>
                      <p:cNvPicPr/>
                      <p:nvPr/>
                    </p:nvPicPr>
                    <p:blipFill>
                      <a:blip r:embed="rId5"/>
                      <a:stretch>
                        <a:fillRect/>
                      </a:stretch>
                    </p:blipFill>
                    <p:spPr>
                      <a:xfrm>
                        <a:off x="457199" y="3420490"/>
                        <a:ext cx="1724073" cy="259931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833BDE82-E16D-4723-BE4D-971879EF80F9}"/>
              </a:ext>
            </a:extLst>
          </p:cNvPr>
          <p:cNvSpPr txBox="1"/>
          <p:nvPr/>
        </p:nvSpPr>
        <p:spPr>
          <a:xfrm>
            <a:off x="3352800" y="4045438"/>
            <a:ext cx="2590800" cy="1261884"/>
          </a:xfrm>
          <a:prstGeom prst="rect">
            <a:avLst/>
          </a:prstGeom>
          <a:noFill/>
        </p:spPr>
        <p:txBody>
          <a:bodyPr wrap="square" rtlCol="0">
            <a:spAutoFit/>
          </a:bodyPr>
          <a:lstStyle/>
          <a:p>
            <a:pPr algn="ctr"/>
            <a:r>
              <a:rPr lang="en-US" b="1" dirty="0"/>
              <a:t>Planned vs Actual/s</a:t>
            </a:r>
          </a:p>
          <a:p>
            <a:pPr algn="ctr"/>
            <a:endParaRPr lang="en-US" sz="1100" b="1" dirty="0"/>
          </a:p>
          <a:p>
            <a:pPr algn="ctr"/>
            <a:r>
              <a:rPr lang="en-US" b="1" dirty="0"/>
              <a:t>Planned vs Average</a:t>
            </a:r>
          </a:p>
          <a:p>
            <a:pPr algn="ctr"/>
            <a:endParaRPr lang="en-US" sz="1100" b="1" dirty="0"/>
          </a:p>
          <a:p>
            <a:pPr algn="ctr"/>
            <a:r>
              <a:rPr lang="en-US" b="1" dirty="0"/>
              <a:t>Actual/s vs Average</a:t>
            </a:r>
          </a:p>
        </p:txBody>
      </p:sp>
      <p:sp>
        <p:nvSpPr>
          <p:cNvPr id="12" name="Slide Number Placeholder 11">
            <a:extLst>
              <a:ext uri="{FF2B5EF4-FFF2-40B4-BE49-F238E27FC236}">
                <a16:creationId xmlns:a16="http://schemas.microsoft.com/office/drawing/2014/main" id="{E3C2E368-96B4-450F-931E-AB1905A50396}"/>
              </a:ext>
            </a:extLst>
          </p:cNvPr>
          <p:cNvSpPr>
            <a:spLocks noGrp="1"/>
          </p:cNvSpPr>
          <p:nvPr>
            <p:ph type="sldNum" sz="quarter" idx="12"/>
          </p:nvPr>
        </p:nvSpPr>
        <p:spPr/>
        <p:txBody>
          <a:bodyPr/>
          <a:lstStyle/>
          <a:p>
            <a:fld id="{B8302E71-E39A-4F4D-937D-364BCE5DAA64}" type="slidenum">
              <a:rPr lang="en-US" smtClean="0"/>
              <a:t>3</a:t>
            </a:fld>
            <a:endParaRPr lang="en-US"/>
          </a:p>
        </p:txBody>
      </p:sp>
      <p:sp>
        <p:nvSpPr>
          <p:cNvPr id="13" name="Rectangle 12">
            <a:extLst>
              <a:ext uri="{FF2B5EF4-FFF2-40B4-BE49-F238E27FC236}">
                <a16:creationId xmlns:a16="http://schemas.microsoft.com/office/drawing/2014/main" id="{A82095C1-6DC5-42D8-ACE6-2EF79AE38CEB}"/>
              </a:ext>
            </a:extLst>
          </p:cNvPr>
          <p:cNvSpPr/>
          <p:nvPr/>
        </p:nvSpPr>
        <p:spPr>
          <a:xfrm>
            <a:off x="402256" y="5928904"/>
            <a:ext cx="2493344" cy="822726"/>
          </a:xfrm>
          <a:prstGeom prst="rect">
            <a:avLst/>
          </a:prstGeom>
        </p:spPr>
        <p:txBody>
          <a:bodyPr wrap="square">
            <a:spAutoFit/>
          </a:bodyPr>
          <a:lstStyle/>
          <a:p>
            <a:pPr>
              <a:lnSpc>
                <a:spcPct val="150000"/>
              </a:lnSpc>
              <a:spcAft>
                <a:spcPts val="1000"/>
              </a:spcAft>
            </a:pPr>
            <a:r>
              <a:rPr lang="en-US" sz="1100" b="1" i="1" dirty="0"/>
              <a:t>Figure 2: </a:t>
            </a:r>
            <a:r>
              <a:rPr lang="en-US" sz="1100" i="1" dirty="0"/>
              <a:t>Montreal metro map. </a:t>
            </a:r>
            <a:r>
              <a:rPr lang="en-US" sz="1100" i="1" dirty="0">
                <a:hlinkClick r:id="rId6">
                  <a:extLst>
                    <a:ext uri="{A12FA001-AC4F-418D-AE19-62706E023703}">
                      <ahyp:hlinkClr xmlns:ahyp="http://schemas.microsoft.com/office/drawing/2018/hyperlinkcolor" val="tx"/>
                    </a:ext>
                  </a:extLst>
                </a:hlinkClick>
              </a:rPr>
              <a:t>http://www.stm.info/sites/default/files/pictures/a-plan_metro_noir.pdf</a:t>
            </a:r>
            <a:endParaRPr lang="en-IL" sz="1100" i="1" dirty="0"/>
          </a:p>
        </p:txBody>
      </p:sp>
      <p:sp>
        <p:nvSpPr>
          <p:cNvPr id="11" name="TextBox 10">
            <a:extLst>
              <a:ext uri="{FF2B5EF4-FFF2-40B4-BE49-F238E27FC236}">
                <a16:creationId xmlns:a16="http://schemas.microsoft.com/office/drawing/2014/main" id="{3173182F-D4A9-4C52-884E-289A3D225A16}"/>
              </a:ext>
            </a:extLst>
          </p:cNvPr>
          <p:cNvSpPr txBox="1"/>
          <p:nvPr/>
        </p:nvSpPr>
        <p:spPr>
          <a:xfrm>
            <a:off x="6096000" y="4122382"/>
            <a:ext cx="609600" cy="1107996"/>
          </a:xfrm>
          <a:prstGeom prst="rect">
            <a:avLst/>
          </a:prstGeom>
          <a:noFill/>
        </p:spPr>
        <p:txBody>
          <a:bodyPr wrap="square" rtlCol="0">
            <a:spAutoFit/>
          </a:bodyPr>
          <a:lstStyle/>
          <a:p>
            <a:r>
              <a:rPr lang="en-US" sz="6600" dirty="0"/>
              <a:t>+</a:t>
            </a:r>
            <a:endParaRPr lang="en-IL" sz="6600" dirty="0"/>
          </a:p>
        </p:txBody>
      </p:sp>
      <p:sp>
        <p:nvSpPr>
          <p:cNvPr id="14" name="TextBox 13">
            <a:extLst>
              <a:ext uri="{FF2B5EF4-FFF2-40B4-BE49-F238E27FC236}">
                <a16:creationId xmlns:a16="http://schemas.microsoft.com/office/drawing/2014/main" id="{6864EE89-262A-4272-B030-3DAB6B274ABD}"/>
              </a:ext>
            </a:extLst>
          </p:cNvPr>
          <p:cNvSpPr txBox="1"/>
          <p:nvPr/>
        </p:nvSpPr>
        <p:spPr>
          <a:xfrm>
            <a:off x="6400800" y="4491714"/>
            <a:ext cx="2590800" cy="369332"/>
          </a:xfrm>
          <a:prstGeom prst="rect">
            <a:avLst/>
          </a:prstGeom>
          <a:noFill/>
        </p:spPr>
        <p:txBody>
          <a:bodyPr wrap="square" rtlCol="0">
            <a:spAutoFit/>
          </a:bodyPr>
          <a:lstStyle/>
          <a:p>
            <a:pPr algn="ctr"/>
            <a:r>
              <a:rPr lang="en-US" b="1" dirty="0"/>
              <a:t>No Using Map</a:t>
            </a:r>
          </a:p>
        </p:txBody>
      </p:sp>
    </p:spTree>
    <p:extLst>
      <p:ext uri="{BB962C8B-B14F-4D97-AF65-F5344CB8AC3E}">
        <p14:creationId xmlns:p14="http://schemas.microsoft.com/office/powerpoint/2010/main" val="302883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7BA49-D29D-41C6-85B9-405FEF653F78}"/>
              </a:ext>
            </a:extLst>
          </p:cNvPr>
          <p:cNvSpPr>
            <a:spLocks noGrp="1"/>
          </p:cNvSpPr>
          <p:nvPr>
            <p:ph type="title"/>
          </p:nvPr>
        </p:nvSpPr>
        <p:spPr/>
        <p:txBody>
          <a:bodyPr/>
          <a:lstStyle/>
          <a:p>
            <a:r>
              <a:rPr lang="en-US" dirty="0"/>
              <a:t>Public Transportation</a:t>
            </a:r>
            <a:endParaRPr lang="en-IL" dirty="0"/>
          </a:p>
        </p:txBody>
      </p:sp>
      <p:sp>
        <p:nvSpPr>
          <p:cNvPr id="3" name="Content Placeholder 2">
            <a:extLst>
              <a:ext uri="{FF2B5EF4-FFF2-40B4-BE49-F238E27FC236}">
                <a16:creationId xmlns:a16="http://schemas.microsoft.com/office/drawing/2014/main" id="{DC4B9C84-7C8B-443B-B2C5-8C655642BA4C}"/>
              </a:ext>
            </a:extLst>
          </p:cNvPr>
          <p:cNvSpPr>
            <a:spLocks noGrp="1"/>
          </p:cNvSpPr>
          <p:nvPr>
            <p:ph idx="1"/>
          </p:nvPr>
        </p:nvSpPr>
        <p:spPr/>
        <p:txBody>
          <a:bodyPr/>
          <a:lstStyle/>
          <a:p>
            <a:r>
              <a:rPr lang="en-US" dirty="0"/>
              <a:t>[Walk12] defined “Public Transportation” as consisting of "regularly scheduled vehicle trips, open to all paying passengers with the capacity to carry multiple passengers whose trips may have different origins, destinations and purposes” ([Walk12] p. 13-14).</a:t>
            </a:r>
            <a:endParaRPr lang="en-IL" dirty="0"/>
          </a:p>
          <a:p>
            <a:endParaRPr lang="en-IL" dirty="0"/>
          </a:p>
        </p:txBody>
      </p:sp>
      <p:pic>
        <p:nvPicPr>
          <p:cNvPr id="8" name="תמונה 16">
            <a:extLst>
              <a:ext uri="{FF2B5EF4-FFF2-40B4-BE49-F238E27FC236}">
                <a16:creationId xmlns:a16="http://schemas.microsoft.com/office/drawing/2014/main" id="{D5F60542-A73C-4B3C-9798-8EF8BF0217B6}"/>
              </a:ext>
            </a:extLst>
          </p:cNvPr>
          <p:cNvPicPr/>
          <p:nvPr/>
        </p:nvPicPr>
        <p:blipFill>
          <a:blip r:embed="rId3"/>
          <a:stretch>
            <a:fillRect/>
          </a:stretch>
        </p:blipFill>
        <p:spPr>
          <a:xfrm>
            <a:off x="762000" y="4038600"/>
            <a:ext cx="2895600" cy="1774227"/>
          </a:xfrm>
          <a:prstGeom prst="rect">
            <a:avLst/>
          </a:prstGeom>
        </p:spPr>
      </p:pic>
      <p:sp>
        <p:nvSpPr>
          <p:cNvPr id="7" name="Rectangle 6">
            <a:extLst>
              <a:ext uri="{FF2B5EF4-FFF2-40B4-BE49-F238E27FC236}">
                <a16:creationId xmlns:a16="http://schemas.microsoft.com/office/drawing/2014/main" id="{9290ED91-9D55-4ABF-A97C-94BEA82D60FC}"/>
              </a:ext>
            </a:extLst>
          </p:cNvPr>
          <p:cNvSpPr/>
          <p:nvPr/>
        </p:nvSpPr>
        <p:spPr>
          <a:xfrm>
            <a:off x="381000" y="5994905"/>
            <a:ext cx="4572000" cy="315664"/>
          </a:xfrm>
          <a:prstGeom prst="rect">
            <a:avLst/>
          </a:prstGeom>
        </p:spPr>
        <p:txBody>
          <a:bodyPr>
            <a:spAutoFit/>
          </a:bodyPr>
          <a:lstStyle/>
          <a:p>
            <a:pPr>
              <a:lnSpc>
                <a:spcPct val="150000"/>
              </a:lnSpc>
              <a:spcAft>
                <a:spcPts val="1000"/>
              </a:spcAft>
            </a:pPr>
            <a:r>
              <a:rPr lang="en-US" sz="1100" b="1" i="1" dirty="0"/>
              <a:t>Figure 3</a:t>
            </a:r>
            <a:r>
              <a:rPr lang="en-US" sz="1100" i="1" dirty="0"/>
              <a:t>: Three possible types of lines. (From [Walk12] P.48)</a:t>
            </a:r>
            <a:endParaRPr lang="en-IL" sz="1100" i="1" dirty="0">
              <a:solidFill>
                <a:srgbClr val="44546A"/>
              </a:solidFill>
              <a:latin typeface="Times New Roman" panose="02020603050405020304" pitchFamily="18" charset="0"/>
              <a:ea typeface="Calibri" panose="020F050202020403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31401C4-11E7-42F2-AA3A-68850706016D}"/>
              </a:ext>
            </a:extLst>
          </p:cNvPr>
          <p:cNvPicPr/>
          <p:nvPr/>
        </p:nvPicPr>
        <p:blipFill>
          <a:blip r:embed="rId4"/>
          <a:stretch>
            <a:fillRect/>
          </a:stretch>
        </p:blipFill>
        <p:spPr>
          <a:xfrm>
            <a:off x="4656138" y="4078310"/>
            <a:ext cx="4079746" cy="1774227"/>
          </a:xfrm>
          <a:prstGeom prst="rect">
            <a:avLst/>
          </a:prstGeom>
        </p:spPr>
      </p:pic>
      <p:sp>
        <p:nvSpPr>
          <p:cNvPr id="9" name="Rectangle 8">
            <a:extLst>
              <a:ext uri="{FF2B5EF4-FFF2-40B4-BE49-F238E27FC236}">
                <a16:creationId xmlns:a16="http://schemas.microsoft.com/office/drawing/2014/main" id="{2653E579-810E-4082-A642-8018A41E16A7}"/>
              </a:ext>
            </a:extLst>
          </p:cNvPr>
          <p:cNvSpPr/>
          <p:nvPr/>
        </p:nvSpPr>
        <p:spPr>
          <a:xfrm>
            <a:off x="4599272" y="6009706"/>
            <a:ext cx="4572000" cy="314894"/>
          </a:xfrm>
          <a:prstGeom prst="rect">
            <a:avLst/>
          </a:prstGeom>
        </p:spPr>
        <p:txBody>
          <a:bodyPr>
            <a:spAutoFit/>
          </a:bodyPr>
          <a:lstStyle/>
          <a:p>
            <a:pPr>
              <a:lnSpc>
                <a:spcPct val="150000"/>
              </a:lnSpc>
              <a:spcAft>
                <a:spcPts val="1000"/>
              </a:spcAft>
            </a:pPr>
            <a:r>
              <a:rPr lang="en-US" sz="1100" b="1" i="1" dirty="0"/>
              <a:t>Figure 4</a:t>
            </a:r>
            <a:r>
              <a:rPr lang="en-US" sz="1100" i="1" dirty="0"/>
              <a:t>: The four types of buses in Israel. (From [IsIA16] P.37)</a:t>
            </a:r>
            <a:endParaRPr lang="en-IL" sz="1100" i="1" dirty="0"/>
          </a:p>
        </p:txBody>
      </p:sp>
      <p:sp>
        <p:nvSpPr>
          <p:cNvPr id="12" name="Slide Number Placeholder 11">
            <a:extLst>
              <a:ext uri="{FF2B5EF4-FFF2-40B4-BE49-F238E27FC236}">
                <a16:creationId xmlns:a16="http://schemas.microsoft.com/office/drawing/2014/main" id="{F8E66A99-862D-452E-843C-11193B1CF15B}"/>
              </a:ext>
            </a:extLst>
          </p:cNvPr>
          <p:cNvSpPr>
            <a:spLocks noGrp="1"/>
          </p:cNvSpPr>
          <p:nvPr>
            <p:ph type="sldNum" sz="quarter" idx="12"/>
          </p:nvPr>
        </p:nvSpPr>
        <p:spPr/>
        <p:txBody>
          <a:bodyPr/>
          <a:lstStyle/>
          <a:p>
            <a:fld id="{B8302E71-E39A-4F4D-937D-364BCE5DAA64}" type="slidenum">
              <a:rPr lang="en-US" smtClean="0"/>
              <a:t>4</a:t>
            </a:fld>
            <a:endParaRPr lang="en-US"/>
          </a:p>
        </p:txBody>
      </p:sp>
    </p:spTree>
    <p:extLst>
      <p:ext uri="{BB962C8B-B14F-4D97-AF65-F5344CB8AC3E}">
        <p14:creationId xmlns:p14="http://schemas.microsoft.com/office/powerpoint/2010/main" val="3885206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5735-61BA-49A2-8C9B-CE028F0DCEFB}"/>
              </a:ext>
            </a:extLst>
          </p:cNvPr>
          <p:cNvSpPr>
            <a:spLocks noGrp="1"/>
          </p:cNvSpPr>
          <p:nvPr>
            <p:ph type="title"/>
          </p:nvPr>
        </p:nvSpPr>
        <p:spPr/>
        <p:txBody>
          <a:bodyPr/>
          <a:lstStyle/>
          <a:p>
            <a:r>
              <a:rPr lang="en-US" dirty="0"/>
              <a:t>Visualization</a:t>
            </a:r>
            <a:endParaRPr lang="en-IL" dirty="0"/>
          </a:p>
        </p:txBody>
      </p:sp>
      <p:sp>
        <p:nvSpPr>
          <p:cNvPr id="3" name="Content Placeholder 2">
            <a:extLst>
              <a:ext uri="{FF2B5EF4-FFF2-40B4-BE49-F238E27FC236}">
                <a16:creationId xmlns:a16="http://schemas.microsoft.com/office/drawing/2014/main" id="{06E60532-9557-43D1-9174-782C353FE01B}"/>
              </a:ext>
            </a:extLst>
          </p:cNvPr>
          <p:cNvSpPr>
            <a:spLocks noGrp="1"/>
          </p:cNvSpPr>
          <p:nvPr>
            <p:ph idx="1"/>
          </p:nvPr>
        </p:nvSpPr>
        <p:spPr/>
        <p:txBody>
          <a:bodyPr/>
          <a:lstStyle/>
          <a:p>
            <a:r>
              <a:rPr lang="en-US" dirty="0"/>
              <a:t>“Computer-based visualization systems provide visual representations of datasets designed to help people carry out tasks more effectively.” (Tamara </a:t>
            </a:r>
            <a:r>
              <a:rPr lang="en-US" dirty="0" err="1"/>
              <a:t>Munzner</a:t>
            </a:r>
            <a:r>
              <a:rPr lang="en-US" dirty="0"/>
              <a:t> [Munz14] P.1).</a:t>
            </a:r>
            <a:endParaRPr lang="en-IL" dirty="0"/>
          </a:p>
          <a:p>
            <a:endParaRPr lang="en-IL" dirty="0"/>
          </a:p>
        </p:txBody>
      </p:sp>
      <p:sp>
        <p:nvSpPr>
          <p:cNvPr id="5" name="Slide Number Placeholder 4">
            <a:extLst>
              <a:ext uri="{FF2B5EF4-FFF2-40B4-BE49-F238E27FC236}">
                <a16:creationId xmlns:a16="http://schemas.microsoft.com/office/drawing/2014/main" id="{8209B7E2-4684-485E-B21F-CFDDED7A6568}"/>
              </a:ext>
            </a:extLst>
          </p:cNvPr>
          <p:cNvSpPr>
            <a:spLocks noGrp="1"/>
          </p:cNvSpPr>
          <p:nvPr>
            <p:ph type="sldNum" sz="quarter" idx="12"/>
          </p:nvPr>
        </p:nvSpPr>
        <p:spPr/>
        <p:txBody>
          <a:bodyPr/>
          <a:lstStyle/>
          <a:p>
            <a:fld id="{B8302E71-E39A-4F4D-937D-364BCE5DAA64}" type="slidenum">
              <a:rPr lang="en-US" smtClean="0"/>
              <a:t>5</a:t>
            </a:fld>
            <a:endParaRPr lang="en-US"/>
          </a:p>
        </p:txBody>
      </p:sp>
      <p:pic>
        <p:nvPicPr>
          <p:cNvPr id="6" name="Picture 5">
            <a:extLst>
              <a:ext uri="{FF2B5EF4-FFF2-40B4-BE49-F238E27FC236}">
                <a16:creationId xmlns:a16="http://schemas.microsoft.com/office/drawing/2014/main" id="{070236D7-CC78-452A-9C1C-51F18F18506E}"/>
              </a:ext>
            </a:extLst>
          </p:cNvPr>
          <p:cNvPicPr/>
          <p:nvPr/>
        </p:nvPicPr>
        <p:blipFill>
          <a:blip r:embed="rId2">
            <a:extLst>
              <a:ext uri="{28A0092B-C50C-407E-A947-70E740481C1C}">
                <a14:useLocalDpi xmlns:a14="http://schemas.microsoft.com/office/drawing/2010/main" val="0"/>
              </a:ext>
            </a:extLst>
          </a:blip>
          <a:stretch>
            <a:fillRect/>
          </a:stretch>
        </p:blipFill>
        <p:spPr>
          <a:xfrm>
            <a:off x="2213221" y="3408501"/>
            <a:ext cx="4717557" cy="2332990"/>
          </a:xfrm>
          <a:prstGeom prst="rect">
            <a:avLst/>
          </a:prstGeom>
        </p:spPr>
      </p:pic>
      <p:sp>
        <p:nvSpPr>
          <p:cNvPr id="7" name="Rectangle 6">
            <a:extLst>
              <a:ext uri="{FF2B5EF4-FFF2-40B4-BE49-F238E27FC236}">
                <a16:creationId xmlns:a16="http://schemas.microsoft.com/office/drawing/2014/main" id="{B598E012-3BBA-472F-8090-3E7508392B06}"/>
              </a:ext>
            </a:extLst>
          </p:cNvPr>
          <p:cNvSpPr/>
          <p:nvPr/>
        </p:nvSpPr>
        <p:spPr>
          <a:xfrm>
            <a:off x="1828800" y="5817691"/>
            <a:ext cx="5950444" cy="430887"/>
          </a:xfrm>
          <a:prstGeom prst="rect">
            <a:avLst/>
          </a:prstGeom>
        </p:spPr>
        <p:txBody>
          <a:bodyPr wrap="square">
            <a:spAutoFit/>
          </a:bodyPr>
          <a:lstStyle/>
          <a:p>
            <a:r>
              <a:rPr lang="en-US" sz="1100" b="1" i="1" dirty="0"/>
              <a:t>Figure 5</a:t>
            </a:r>
            <a:r>
              <a:rPr lang="en-US" sz="1100" i="1" dirty="0"/>
              <a:t>: Mackinlay's model for encoding all three type of raw data (Nominal, Ordinal and Quantitative). The gray parts were found as ineffective. (From [Mack86] P.18)</a:t>
            </a:r>
            <a:endParaRPr lang="en-IL" sz="1100" i="1" dirty="0"/>
          </a:p>
        </p:txBody>
      </p:sp>
    </p:spTree>
    <p:extLst>
      <p:ext uri="{BB962C8B-B14F-4D97-AF65-F5344CB8AC3E}">
        <p14:creationId xmlns:p14="http://schemas.microsoft.com/office/powerpoint/2010/main" val="3507542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A51A-4BF4-4037-BEA3-73DCDED7A137}"/>
              </a:ext>
            </a:extLst>
          </p:cNvPr>
          <p:cNvSpPr>
            <a:spLocks noGrp="1"/>
          </p:cNvSpPr>
          <p:nvPr>
            <p:ph type="title"/>
          </p:nvPr>
        </p:nvSpPr>
        <p:spPr/>
        <p:txBody>
          <a:bodyPr/>
          <a:lstStyle/>
          <a:p>
            <a:r>
              <a:rPr lang="en-US" dirty="0"/>
              <a:t>Visualization</a:t>
            </a:r>
            <a:endParaRPr lang="en-IL" dirty="0"/>
          </a:p>
        </p:txBody>
      </p:sp>
      <p:sp>
        <p:nvSpPr>
          <p:cNvPr id="3" name="Content Placeholder 2">
            <a:extLst>
              <a:ext uri="{FF2B5EF4-FFF2-40B4-BE49-F238E27FC236}">
                <a16:creationId xmlns:a16="http://schemas.microsoft.com/office/drawing/2014/main" id="{5DD7A915-086E-47AF-ADEA-9CD6D3B21FC2}"/>
              </a:ext>
            </a:extLst>
          </p:cNvPr>
          <p:cNvSpPr>
            <a:spLocks noGrp="1"/>
          </p:cNvSpPr>
          <p:nvPr>
            <p:ph idx="1"/>
          </p:nvPr>
        </p:nvSpPr>
        <p:spPr>
          <a:xfrm>
            <a:off x="457200" y="1600200"/>
            <a:ext cx="8229600" cy="4876800"/>
          </a:xfrm>
        </p:spPr>
        <p:txBody>
          <a:bodyPr>
            <a:normAutofit/>
          </a:bodyPr>
          <a:lstStyle/>
          <a:p>
            <a:r>
              <a:rPr lang="en-US" sz="2000" b="1" dirty="0"/>
              <a:t>What</a:t>
            </a:r>
            <a:r>
              <a:rPr lang="en-US" sz="2000" dirty="0"/>
              <a:t> data we have and how to classify it to its different types </a:t>
            </a:r>
            <a:r>
              <a:rPr lang="en-US" sz="2000" b="1" dirty="0"/>
              <a:t>[Datasets, Attributes ]</a:t>
            </a:r>
          </a:p>
          <a:p>
            <a:pPr marL="0" indent="0">
              <a:buNone/>
            </a:pPr>
            <a:endParaRPr lang="en-US" sz="1800" dirty="0"/>
          </a:p>
          <a:p>
            <a:r>
              <a:rPr lang="en-US" sz="2000" b="1" dirty="0"/>
              <a:t>Why</a:t>
            </a:r>
            <a:r>
              <a:rPr lang="en-US" sz="2000" dirty="0"/>
              <a:t> a visualization was chosen for this task </a:t>
            </a:r>
            <a:r>
              <a:rPr lang="en-US" sz="2000" b="1" dirty="0"/>
              <a:t>[User Tasks]</a:t>
            </a:r>
          </a:p>
          <a:p>
            <a:pPr marL="0" indent="0">
              <a:buNone/>
            </a:pPr>
            <a:endParaRPr lang="en-US" sz="1800" b="1" dirty="0"/>
          </a:p>
          <a:p>
            <a:r>
              <a:rPr lang="en-US" sz="2000" b="1" dirty="0"/>
              <a:t>How</a:t>
            </a:r>
            <a:r>
              <a:rPr lang="en-US" sz="2000" dirty="0"/>
              <a:t> to create the visualization </a:t>
            </a:r>
            <a:r>
              <a:rPr lang="en-US" sz="2000" b="1" dirty="0"/>
              <a:t>[Data Encoding/Manipulation]</a:t>
            </a:r>
            <a:endParaRPr lang="en-IL" sz="2000" b="1" dirty="0"/>
          </a:p>
        </p:txBody>
      </p:sp>
      <p:sp>
        <p:nvSpPr>
          <p:cNvPr id="4" name="Slide Number Placeholder 3">
            <a:extLst>
              <a:ext uri="{FF2B5EF4-FFF2-40B4-BE49-F238E27FC236}">
                <a16:creationId xmlns:a16="http://schemas.microsoft.com/office/drawing/2014/main" id="{11F99C6C-C492-4101-8BAF-F00BFE60659B}"/>
              </a:ext>
            </a:extLst>
          </p:cNvPr>
          <p:cNvSpPr>
            <a:spLocks noGrp="1"/>
          </p:cNvSpPr>
          <p:nvPr>
            <p:ph type="sldNum" sz="quarter" idx="12"/>
          </p:nvPr>
        </p:nvSpPr>
        <p:spPr/>
        <p:txBody>
          <a:bodyPr/>
          <a:lstStyle/>
          <a:p>
            <a:fld id="{B8302E71-E39A-4F4D-937D-364BCE5DAA64}" type="slidenum">
              <a:rPr lang="en-US" smtClean="0"/>
              <a:t>6</a:t>
            </a:fld>
            <a:endParaRPr lang="en-US"/>
          </a:p>
        </p:txBody>
      </p:sp>
      <p:pic>
        <p:nvPicPr>
          <p:cNvPr id="5" name="Picture 4">
            <a:extLst>
              <a:ext uri="{FF2B5EF4-FFF2-40B4-BE49-F238E27FC236}">
                <a16:creationId xmlns:a16="http://schemas.microsoft.com/office/drawing/2014/main" id="{9AF1939C-9AB7-492F-8BE3-67507D50A69E}"/>
              </a:ext>
            </a:extLst>
          </p:cNvPr>
          <p:cNvPicPr/>
          <p:nvPr/>
        </p:nvPicPr>
        <p:blipFill>
          <a:blip r:embed="rId2"/>
          <a:stretch>
            <a:fillRect/>
          </a:stretch>
        </p:blipFill>
        <p:spPr>
          <a:xfrm>
            <a:off x="3581400" y="4008922"/>
            <a:ext cx="1836579" cy="1836579"/>
          </a:xfrm>
          <a:prstGeom prst="rect">
            <a:avLst/>
          </a:prstGeom>
        </p:spPr>
      </p:pic>
      <p:sp>
        <p:nvSpPr>
          <p:cNvPr id="6" name="Rectangle 5">
            <a:extLst>
              <a:ext uri="{FF2B5EF4-FFF2-40B4-BE49-F238E27FC236}">
                <a16:creationId xmlns:a16="http://schemas.microsoft.com/office/drawing/2014/main" id="{E2F911C7-6931-4617-8149-FF9EDDD2BB8C}"/>
              </a:ext>
            </a:extLst>
          </p:cNvPr>
          <p:cNvSpPr/>
          <p:nvPr/>
        </p:nvSpPr>
        <p:spPr>
          <a:xfrm>
            <a:off x="1596777" y="5867400"/>
            <a:ext cx="5950444" cy="430887"/>
          </a:xfrm>
          <a:prstGeom prst="rect">
            <a:avLst/>
          </a:prstGeom>
        </p:spPr>
        <p:txBody>
          <a:bodyPr wrap="square">
            <a:spAutoFit/>
          </a:bodyPr>
          <a:lstStyle/>
          <a:p>
            <a:r>
              <a:rPr lang="en-US" sz="1100" b="1" i="1" dirty="0"/>
              <a:t>Figure 6</a:t>
            </a:r>
            <a:r>
              <a:rPr lang="en-US" sz="1100" i="1" dirty="0"/>
              <a:t>: Mackinlay's model for encoding all three type of raw data (Nominal, Ordinal and Quantitative). The gray parts were found as ineffective. (From [Mack86] P.18)</a:t>
            </a:r>
            <a:endParaRPr lang="en-IL" sz="1100" i="1" dirty="0"/>
          </a:p>
        </p:txBody>
      </p:sp>
    </p:spTree>
    <p:extLst>
      <p:ext uri="{BB962C8B-B14F-4D97-AF65-F5344CB8AC3E}">
        <p14:creationId xmlns:p14="http://schemas.microsoft.com/office/powerpoint/2010/main" val="154918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246A-485E-4C8C-9942-AE29C64D1D5B}"/>
              </a:ext>
            </a:extLst>
          </p:cNvPr>
          <p:cNvSpPr>
            <a:spLocks noGrp="1"/>
          </p:cNvSpPr>
          <p:nvPr>
            <p:ph type="title"/>
          </p:nvPr>
        </p:nvSpPr>
        <p:spPr/>
        <p:txBody>
          <a:bodyPr/>
          <a:lstStyle/>
          <a:p>
            <a:r>
              <a:rPr lang="en-US" dirty="0"/>
              <a:t>Related Work</a:t>
            </a:r>
            <a:endParaRPr lang="en-IL" dirty="0"/>
          </a:p>
        </p:txBody>
      </p:sp>
      <p:sp>
        <p:nvSpPr>
          <p:cNvPr id="3" name="Content Placeholder 2">
            <a:extLst>
              <a:ext uri="{FF2B5EF4-FFF2-40B4-BE49-F238E27FC236}">
                <a16:creationId xmlns:a16="http://schemas.microsoft.com/office/drawing/2014/main" id="{DA48BC8C-5996-4DB0-BE9E-4C984A7D4ADC}"/>
              </a:ext>
            </a:extLst>
          </p:cNvPr>
          <p:cNvSpPr>
            <a:spLocks noGrp="1"/>
          </p:cNvSpPr>
          <p:nvPr>
            <p:ph idx="1"/>
          </p:nvPr>
        </p:nvSpPr>
        <p:spPr>
          <a:xfrm>
            <a:off x="457200" y="1371600"/>
            <a:ext cx="8229600" cy="5105400"/>
          </a:xfrm>
        </p:spPr>
        <p:txBody>
          <a:bodyPr/>
          <a:lstStyle/>
          <a:p>
            <a:r>
              <a:rPr lang="en-US" b="1" dirty="0"/>
              <a:t>Spatially-based Visualizations</a:t>
            </a:r>
            <a:endParaRPr lang="en-IL" b="1" i="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sz="1800" b="1" dirty="0"/>
          </a:p>
          <a:p>
            <a:r>
              <a:rPr lang="en-US" b="1" dirty="0"/>
              <a:t>Network-based Visualizations</a:t>
            </a:r>
            <a:endParaRPr lang="en-IL" b="1" i="1" dirty="0"/>
          </a:p>
          <a:p>
            <a:pPr marL="0" indent="0">
              <a:buNone/>
            </a:pPr>
            <a:r>
              <a:rPr lang="en-US" dirty="0"/>
              <a:t> </a:t>
            </a:r>
          </a:p>
        </p:txBody>
      </p:sp>
      <p:sp>
        <p:nvSpPr>
          <p:cNvPr id="4" name="Slide Number Placeholder 3">
            <a:extLst>
              <a:ext uri="{FF2B5EF4-FFF2-40B4-BE49-F238E27FC236}">
                <a16:creationId xmlns:a16="http://schemas.microsoft.com/office/drawing/2014/main" id="{742419A2-3EC6-4DF6-B7DD-38B88819D8C7}"/>
              </a:ext>
            </a:extLst>
          </p:cNvPr>
          <p:cNvSpPr>
            <a:spLocks noGrp="1"/>
          </p:cNvSpPr>
          <p:nvPr>
            <p:ph type="sldNum" sz="quarter" idx="12"/>
          </p:nvPr>
        </p:nvSpPr>
        <p:spPr/>
        <p:txBody>
          <a:bodyPr/>
          <a:lstStyle/>
          <a:p>
            <a:fld id="{B8302E71-E39A-4F4D-937D-364BCE5DAA64}" type="slidenum">
              <a:rPr lang="en-US" smtClean="0"/>
              <a:t>7</a:t>
            </a:fld>
            <a:endParaRPr lang="en-US"/>
          </a:p>
        </p:txBody>
      </p:sp>
      <p:pic>
        <p:nvPicPr>
          <p:cNvPr id="6" name="Picture 5">
            <a:extLst>
              <a:ext uri="{FF2B5EF4-FFF2-40B4-BE49-F238E27FC236}">
                <a16:creationId xmlns:a16="http://schemas.microsoft.com/office/drawing/2014/main" id="{C8E827A2-7ECA-4D5F-A45A-94B8DAFB20DC}"/>
              </a:ext>
            </a:extLst>
          </p:cNvPr>
          <p:cNvPicPr/>
          <p:nvPr/>
        </p:nvPicPr>
        <p:blipFill>
          <a:blip r:embed="rId2"/>
          <a:stretch>
            <a:fillRect/>
          </a:stretch>
        </p:blipFill>
        <p:spPr>
          <a:xfrm>
            <a:off x="5181601" y="4434284"/>
            <a:ext cx="1741656" cy="1707441"/>
          </a:xfrm>
          <a:prstGeom prst="rect">
            <a:avLst/>
          </a:prstGeom>
        </p:spPr>
      </p:pic>
      <p:pic>
        <p:nvPicPr>
          <p:cNvPr id="7" name="Picture 6">
            <a:extLst>
              <a:ext uri="{FF2B5EF4-FFF2-40B4-BE49-F238E27FC236}">
                <a16:creationId xmlns:a16="http://schemas.microsoft.com/office/drawing/2014/main" id="{7FB32405-6D26-47C8-A0FB-E8211422271F}"/>
              </a:ext>
            </a:extLst>
          </p:cNvPr>
          <p:cNvPicPr/>
          <p:nvPr/>
        </p:nvPicPr>
        <p:blipFill rotWithShape="1">
          <a:blip r:embed="rId3"/>
          <a:srcRect l="1033" t="1225"/>
          <a:stretch/>
        </p:blipFill>
        <p:spPr bwMode="auto">
          <a:xfrm>
            <a:off x="2730158" y="4465325"/>
            <a:ext cx="1994242" cy="16764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0618EA2-AC9A-4444-BB2F-408746697642}"/>
              </a:ext>
            </a:extLst>
          </p:cNvPr>
          <p:cNvPicPr/>
          <p:nvPr/>
        </p:nvPicPr>
        <p:blipFill>
          <a:blip r:embed="rId4"/>
          <a:stretch>
            <a:fillRect/>
          </a:stretch>
        </p:blipFill>
        <p:spPr>
          <a:xfrm>
            <a:off x="3498356" y="1830050"/>
            <a:ext cx="1232535" cy="1684020"/>
          </a:xfrm>
          <a:prstGeom prst="rect">
            <a:avLst/>
          </a:prstGeom>
        </p:spPr>
      </p:pic>
      <p:pic>
        <p:nvPicPr>
          <p:cNvPr id="9" name="Picture 8">
            <a:extLst>
              <a:ext uri="{FF2B5EF4-FFF2-40B4-BE49-F238E27FC236}">
                <a16:creationId xmlns:a16="http://schemas.microsoft.com/office/drawing/2014/main" id="{B68136D0-7CC0-4E26-8D2A-83946DDD62B2}"/>
              </a:ext>
            </a:extLst>
          </p:cNvPr>
          <p:cNvPicPr/>
          <p:nvPr/>
        </p:nvPicPr>
        <p:blipFill>
          <a:blip r:embed="rId5"/>
          <a:stretch>
            <a:fillRect/>
          </a:stretch>
        </p:blipFill>
        <p:spPr>
          <a:xfrm>
            <a:off x="4861246" y="1826393"/>
            <a:ext cx="1232535" cy="1691335"/>
          </a:xfrm>
          <a:prstGeom prst="rect">
            <a:avLst/>
          </a:prstGeom>
        </p:spPr>
      </p:pic>
      <p:sp>
        <p:nvSpPr>
          <p:cNvPr id="11" name="Rectangle 10">
            <a:extLst>
              <a:ext uri="{FF2B5EF4-FFF2-40B4-BE49-F238E27FC236}">
                <a16:creationId xmlns:a16="http://schemas.microsoft.com/office/drawing/2014/main" id="{09EB7D83-B0B6-4561-82B6-4846C7DCBBFF}"/>
              </a:ext>
            </a:extLst>
          </p:cNvPr>
          <p:cNvSpPr/>
          <p:nvPr/>
        </p:nvSpPr>
        <p:spPr>
          <a:xfrm>
            <a:off x="1593356" y="3509703"/>
            <a:ext cx="5950444" cy="430887"/>
          </a:xfrm>
          <a:prstGeom prst="rect">
            <a:avLst/>
          </a:prstGeom>
        </p:spPr>
        <p:txBody>
          <a:bodyPr wrap="square">
            <a:spAutoFit/>
          </a:bodyPr>
          <a:lstStyle/>
          <a:p>
            <a:r>
              <a:rPr lang="en-US" sz="1100" b="1" i="1" dirty="0"/>
              <a:t>Figure 7+8</a:t>
            </a:r>
            <a:r>
              <a:rPr lang="en-US" sz="1100" i="1" dirty="0"/>
              <a:t>: Mackinlay's model for encoding all three type of raw data (Nominal, Ordinal and Quantitative). The gray parts were found as ineffective. (From [Mack86] P.18)</a:t>
            </a:r>
            <a:endParaRPr lang="en-IL" sz="1100" i="1" dirty="0"/>
          </a:p>
        </p:txBody>
      </p:sp>
      <p:sp>
        <p:nvSpPr>
          <p:cNvPr id="12" name="Rectangle 11">
            <a:extLst>
              <a:ext uri="{FF2B5EF4-FFF2-40B4-BE49-F238E27FC236}">
                <a16:creationId xmlns:a16="http://schemas.microsoft.com/office/drawing/2014/main" id="{F8D111DF-E4C9-48BC-A68F-FEFB96F295E7}"/>
              </a:ext>
            </a:extLst>
          </p:cNvPr>
          <p:cNvSpPr/>
          <p:nvPr/>
        </p:nvSpPr>
        <p:spPr>
          <a:xfrm>
            <a:off x="1752600" y="6222087"/>
            <a:ext cx="5950444" cy="430887"/>
          </a:xfrm>
          <a:prstGeom prst="rect">
            <a:avLst/>
          </a:prstGeom>
        </p:spPr>
        <p:txBody>
          <a:bodyPr wrap="square">
            <a:spAutoFit/>
          </a:bodyPr>
          <a:lstStyle/>
          <a:p>
            <a:r>
              <a:rPr lang="en-US" sz="1100" b="1" i="1" dirty="0"/>
              <a:t>Figure 9+10</a:t>
            </a:r>
            <a:r>
              <a:rPr lang="en-US" sz="1100" i="1" dirty="0"/>
              <a:t>: Beijing public transportation map into graph. The black nodes are the hubs (Central stations). (From [WuGS04] P.4)</a:t>
            </a:r>
            <a:endParaRPr lang="en-IL" sz="1100" i="1" dirty="0"/>
          </a:p>
        </p:txBody>
      </p:sp>
    </p:spTree>
    <p:extLst>
      <p:ext uri="{BB962C8B-B14F-4D97-AF65-F5344CB8AC3E}">
        <p14:creationId xmlns:p14="http://schemas.microsoft.com/office/powerpoint/2010/main" val="1062724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246A-485E-4C8C-9942-AE29C64D1D5B}"/>
              </a:ext>
            </a:extLst>
          </p:cNvPr>
          <p:cNvSpPr>
            <a:spLocks noGrp="1"/>
          </p:cNvSpPr>
          <p:nvPr>
            <p:ph type="title"/>
          </p:nvPr>
        </p:nvSpPr>
        <p:spPr/>
        <p:txBody>
          <a:bodyPr/>
          <a:lstStyle/>
          <a:p>
            <a:r>
              <a:rPr lang="en-US" dirty="0"/>
              <a:t>Related Work</a:t>
            </a:r>
            <a:endParaRPr lang="en-IL" dirty="0"/>
          </a:p>
        </p:txBody>
      </p:sp>
      <p:sp>
        <p:nvSpPr>
          <p:cNvPr id="3" name="Content Placeholder 2">
            <a:extLst>
              <a:ext uri="{FF2B5EF4-FFF2-40B4-BE49-F238E27FC236}">
                <a16:creationId xmlns:a16="http://schemas.microsoft.com/office/drawing/2014/main" id="{DA48BC8C-5996-4DB0-BE9E-4C984A7D4ADC}"/>
              </a:ext>
            </a:extLst>
          </p:cNvPr>
          <p:cNvSpPr>
            <a:spLocks noGrp="1"/>
          </p:cNvSpPr>
          <p:nvPr>
            <p:ph idx="1"/>
          </p:nvPr>
        </p:nvSpPr>
        <p:spPr>
          <a:xfrm>
            <a:off x="457200" y="1600200"/>
            <a:ext cx="8229600" cy="4876800"/>
          </a:xfrm>
        </p:spPr>
        <p:txBody>
          <a:bodyPr/>
          <a:lstStyle/>
          <a:p>
            <a:r>
              <a:rPr lang="en-US" b="1" dirty="0"/>
              <a:t>Data-encoded</a:t>
            </a:r>
            <a:endParaRPr lang="en-IL" b="1" i="1" dirty="0"/>
          </a:p>
          <a:p>
            <a:endParaRPr lang="en-US" dirty="0"/>
          </a:p>
          <a:p>
            <a:pPr marL="0" indent="0">
              <a:buNone/>
            </a:pPr>
            <a:endParaRPr lang="en-US" dirty="0"/>
          </a:p>
          <a:p>
            <a:pPr marL="0" indent="0">
              <a:buNone/>
            </a:pPr>
            <a:endParaRPr lang="en-US" sz="1100" dirty="0"/>
          </a:p>
          <a:p>
            <a:r>
              <a:rPr lang="en-US" b="1" dirty="0"/>
              <a:t>Examples</a:t>
            </a:r>
            <a:endParaRPr lang="en-IL" b="1" dirty="0"/>
          </a:p>
        </p:txBody>
      </p:sp>
      <p:sp>
        <p:nvSpPr>
          <p:cNvPr id="4" name="Slide Number Placeholder 3">
            <a:extLst>
              <a:ext uri="{FF2B5EF4-FFF2-40B4-BE49-F238E27FC236}">
                <a16:creationId xmlns:a16="http://schemas.microsoft.com/office/drawing/2014/main" id="{742419A2-3EC6-4DF6-B7DD-38B88819D8C7}"/>
              </a:ext>
            </a:extLst>
          </p:cNvPr>
          <p:cNvSpPr>
            <a:spLocks noGrp="1"/>
          </p:cNvSpPr>
          <p:nvPr>
            <p:ph type="sldNum" sz="quarter" idx="12"/>
          </p:nvPr>
        </p:nvSpPr>
        <p:spPr/>
        <p:txBody>
          <a:bodyPr/>
          <a:lstStyle/>
          <a:p>
            <a:fld id="{B8302E71-E39A-4F4D-937D-364BCE5DAA64}" type="slidenum">
              <a:rPr lang="en-US" smtClean="0"/>
              <a:t>8</a:t>
            </a:fld>
            <a:endParaRPr lang="en-US"/>
          </a:p>
        </p:txBody>
      </p:sp>
      <p:pic>
        <p:nvPicPr>
          <p:cNvPr id="5" name="Picture 4">
            <a:extLst>
              <a:ext uri="{FF2B5EF4-FFF2-40B4-BE49-F238E27FC236}">
                <a16:creationId xmlns:a16="http://schemas.microsoft.com/office/drawing/2014/main" id="{6D77703B-7F8D-4863-8B3B-F0407D27B407}"/>
              </a:ext>
            </a:extLst>
          </p:cNvPr>
          <p:cNvPicPr/>
          <p:nvPr/>
        </p:nvPicPr>
        <p:blipFill>
          <a:blip r:embed="rId3"/>
          <a:stretch>
            <a:fillRect/>
          </a:stretch>
        </p:blipFill>
        <p:spPr>
          <a:xfrm>
            <a:off x="3135407" y="1941957"/>
            <a:ext cx="2070401" cy="1112333"/>
          </a:xfrm>
          <a:prstGeom prst="rect">
            <a:avLst/>
          </a:prstGeom>
        </p:spPr>
      </p:pic>
      <p:pic>
        <p:nvPicPr>
          <p:cNvPr id="10" name="Picture 9">
            <a:extLst>
              <a:ext uri="{FF2B5EF4-FFF2-40B4-BE49-F238E27FC236}">
                <a16:creationId xmlns:a16="http://schemas.microsoft.com/office/drawing/2014/main" id="{D0BA59E7-50CB-4BB8-814B-BE884CD6D11A}"/>
              </a:ext>
            </a:extLst>
          </p:cNvPr>
          <p:cNvPicPr/>
          <p:nvPr/>
        </p:nvPicPr>
        <p:blipFill>
          <a:blip r:embed="rId4"/>
          <a:stretch>
            <a:fillRect/>
          </a:stretch>
        </p:blipFill>
        <p:spPr>
          <a:xfrm>
            <a:off x="685800" y="3564343"/>
            <a:ext cx="3465829" cy="2750423"/>
          </a:xfrm>
          <a:prstGeom prst="rect">
            <a:avLst/>
          </a:prstGeom>
        </p:spPr>
      </p:pic>
      <p:pic>
        <p:nvPicPr>
          <p:cNvPr id="12" name="Picture 11">
            <a:extLst>
              <a:ext uri="{FF2B5EF4-FFF2-40B4-BE49-F238E27FC236}">
                <a16:creationId xmlns:a16="http://schemas.microsoft.com/office/drawing/2014/main" id="{28215CCD-351F-4E06-8836-6EA58949E95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671616"/>
            <a:ext cx="4367608" cy="2348184"/>
          </a:xfrm>
          <a:prstGeom prst="rect">
            <a:avLst/>
          </a:prstGeom>
          <a:noFill/>
          <a:ln>
            <a:noFill/>
          </a:ln>
        </p:spPr>
      </p:pic>
      <p:sp>
        <p:nvSpPr>
          <p:cNvPr id="14" name="Rectangle 13">
            <a:extLst>
              <a:ext uri="{FF2B5EF4-FFF2-40B4-BE49-F238E27FC236}">
                <a16:creationId xmlns:a16="http://schemas.microsoft.com/office/drawing/2014/main" id="{4BAEE517-1ADF-4F0D-861F-9FE2EAB59BC0}"/>
              </a:ext>
            </a:extLst>
          </p:cNvPr>
          <p:cNvSpPr/>
          <p:nvPr/>
        </p:nvSpPr>
        <p:spPr>
          <a:xfrm>
            <a:off x="2133600" y="3005365"/>
            <a:ext cx="4367608" cy="261610"/>
          </a:xfrm>
          <a:prstGeom prst="rect">
            <a:avLst/>
          </a:prstGeom>
        </p:spPr>
        <p:txBody>
          <a:bodyPr wrap="square">
            <a:spAutoFit/>
          </a:bodyPr>
          <a:lstStyle/>
          <a:p>
            <a:r>
              <a:rPr lang="en-US" sz="1100" b="1" i="1" dirty="0"/>
              <a:t>Figure 11+12</a:t>
            </a:r>
            <a:r>
              <a:rPr lang="en-US" sz="1100" i="1" dirty="0"/>
              <a:t>: </a:t>
            </a:r>
            <a:r>
              <a:rPr lang="en-US" sz="1100" i="1" dirty="0" err="1"/>
              <a:t>OnSet</a:t>
            </a:r>
            <a:r>
              <a:rPr lang="en-US" sz="1100" i="1" dirty="0"/>
              <a:t> visualization matrices. (From [SMDS14] P.6)</a:t>
            </a:r>
            <a:endParaRPr lang="en-IL" sz="1100" i="1" dirty="0"/>
          </a:p>
        </p:txBody>
      </p:sp>
      <p:sp>
        <p:nvSpPr>
          <p:cNvPr id="15" name="Rectangle 14">
            <a:extLst>
              <a:ext uri="{FF2B5EF4-FFF2-40B4-BE49-F238E27FC236}">
                <a16:creationId xmlns:a16="http://schemas.microsoft.com/office/drawing/2014/main" id="{1DE77D18-309D-4910-AC7B-5085CE27D09A}"/>
              </a:ext>
            </a:extLst>
          </p:cNvPr>
          <p:cNvSpPr/>
          <p:nvPr/>
        </p:nvSpPr>
        <p:spPr>
          <a:xfrm>
            <a:off x="4495800" y="6359091"/>
            <a:ext cx="4367608" cy="430887"/>
          </a:xfrm>
          <a:prstGeom prst="rect">
            <a:avLst/>
          </a:prstGeom>
        </p:spPr>
        <p:txBody>
          <a:bodyPr wrap="square">
            <a:spAutoFit/>
          </a:bodyPr>
          <a:lstStyle/>
          <a:p>
            <a:r>
              <a:rPr lang="en-US" sz="1100" b="1" i="1" dirty="0"/>
              <a:t>Figure 14</a:t>
            </a:r>
            <a:r>
              <a:rPr lang="en-US" sz="1100" i="1" dirty="0"/>
              <a:t>: OD visualization options from origin stop CC9/EW8 to two destination stops (64151 and 03369). ((From [ZFAE14] P.3)</a:t>
            </a:r>
            <a:endParaRPr lang="en-IL" sz="1100" i="1" dirty="0"/>
          </a:p>
        </p:txBody>
      </p:sp>
      <p:sp>
        <p:nvSpPr>
          <p:cNvPr id="16" name="Rectangle 15">
            <a:extLst>
              <a:ext uri="{FF2B5EF4-FFF2-40B4-BE49-F238E27FC236}">
                <a16:creationId xmlns:a16="http://schemas.microsoft.com/office/drawing/2014/main" id="{0D953F5F-870B-47B8-BAFC-6FEBDD561E51}"/>
              </a:ext>
            </a:extLst>
          </p:cNvPr>
          <p:cNvSpPr/>
          <p:nvPr/>
        </p:nvSpPr>
        <p:spPr>
          <a:xfrm>
            <a:off x="234910" y="6359091"/>
            <a:ext cx="4367608" cy="261610"/>
          </a:xfrm>
          <a:prstGeom prst="rect">
            <a:avLst/>
          </a:prstGeom>
        </p:spPr>
        <p:txBody>
          <a:bodyPr wrap="square">
            <a:spAutoFit/>
          </a:bodyPr>
          <a:lstStyle/>
          <a:p>
            <a:r>
              <a:rPr lang="en-US" sz="1100" b="1" i="1" dirty="0"/>
              <a:t>Figure 13</a:t>
            </a:r>
            <a:r>
              <a:rPr lang="en-US" sz="1100" i="1" dirty="0"/>
              <a:t>: The visualization of the MBTA data</a:t>
            </a:r>
            <a:endParaRPr lang="en-IL" sz="1100" i="1" dirty="0"/>
          </a:p>
        </p:txBody>
      </p:sp>
    </p:spTree>
    <p:extLst>
      <p:ext uri="{BB962C8B-B14F-4D97-AF65-F5344CB8AC3E}">
        <p14:creationId xmlns:p14="http://schemas.microsoft.com/office/powerpoint/2010/main" val="1514482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7BFA-38CF-4358-85E1-335B73238EBF}"/>
              </a:ext>
            </a:extLst>
          </p:cNvPr>
          <p:cNvSpPr>
            <a:spLocks noGrp="1"/>
          </p:cNvSpPr>
          <p:nvPr>
            <p:ph type="title"/>
          </p:nvPr>
        </p:nvSpPr>
        <p:spPr/>
        <p:txBody>
          <a:bodyPr/>
          <a:lstStyle/>
          <a:p>
            <a:r>
              <a:rPr lang="en-US" dirty="0"/>
              <a:t>What - Data Processing</a:t>
            </a:r>
            <a:endParaRPr lang="en-IL" dirty="0"/>
          </a:p>
        </p:txBody>
      </p:sp>
      <p:sp>
        <p:nvSpPr>
          <p:cNvPr id="4" name="Slide Number Placeholder 3">
            <a:extLst>
              <a:ext uri="{FF2B5EF4-FFF2-40B4-BE49-F238E27FC236}">
                <a16:creationId xmlns:a16="http://schemas.microsoft.com/office/drawing/2014/main" id="{6E541685-4A20-4186-B506-333939D56D83}"/>
              </a:ext>
            </a:extLst>
          </p:cNvPr>
          <p:cNvSpPr>
            <a:spLocks noGrp="1"/>
          </p:cNvSpPr>
          <p:nvPr>
            <p:ph type="sldNum" sz="quarter" idx="12"/>
          </p:nvPr>
        </p:nvSpPr>
        <p:spPr/>
        <p:txBody>
          <a:bodyPr/>
          <a:lstStyle/>
          <a:p>
            <a:fld id="{B8302E71-E39A-4F4D-937D-364BCE5DAA64}" type="slidenum">
              <a:rPr lang="en-US" smtClean="0"/>
              <a:t>9</a:t>
            </a:fld>
            <a:endParaRPr lang="en-US"/>
          </a:p>
        </p:txBody>
      </p:sp>
      <p:pic>
        <p:nvPicPr>
          <p:cNvPr id="5" name="תמונה 3">
            <a:extLst>
              <a:ext uri="{FF2B5EF4-FFF2-40B4-BE49-F238E27FC236}">
                <a16:creationId xmlns:a16="http://schemas.microsoft.com/office/drawing/2014/main" id="{2F222DAC-AD7A-46F6-8148-F8240606FBD3}"/>
              </a:ext>
            </a:extLst>
          </p:cNvPr>
          <p:cNvPicPr>
            <a:picLocks noChangeAspect="1"/>
          </p:cNvPicPr>
          <p:nvPr/>
        </p:nvPicPr>
        <p:blipFill rotWithShape="1">
          <a:blip r:embed="rId3">
            <a:extLst>
              <a:ext uri="{28A0092B-C50C-407E-A947-70E740481C1C}">
                <a14:useLocalDpi xmlns:a14="http://schemas.microsoft.com/office/drawing/2010/main" val="0"/>
              </a:ext>
            </a:extLst>
          </a:blip>
          <a:srcRect l="1335" t="5724" r="1709"/>
          <a:stretch/>
        </p:blipFill>
        <p:spPr>
          <a:xfrm>
            <a:off x="1600200" y="3276600"/>
            <a:ext cx="6019800" cy="2915823"/>
          </a:xfrm>
          <a:prstGeom prst="rect">
            <a:avLst/>
          </a:prstGeom>
        </p:spPr>
      </p:pic>
      <p:sp>
        <p:nvSpPr>
          <p:cNvPr id="6" name="Rectangle 5">
            <a:extLst>
              <a:ext uri="{FF2B5EF4-FFF2-40B4-BE49-F238E27FC236}">
                <a16:creationId xmlns:a16="http://schemas.microsoft.com/office/drawing/2014/main" id="{D2F46DEB-B177-434A-9C03-8A4DD01BE34B}"/>
              </a:ext>
            </a:extLst>
          </p:cNvPr>
          <p:cNvSpPr/>
          <p:nvPr/>
        </p:nvSpPr>
        <p:spPr>
          <a:xfrm>
            <a:off x="3124200" y="6367790"/>
            <a:ext cx="2743200" cy="261610"/>
          </a:xfrm>
          <a:prstGeom prst="rect">
            <a:avLst/>
          </a:prstGeom>
        </p:spPr>
        <p:txBody>
          <a:bodyPr wrap="square">
            <a:spAutoFit/>
          </a:bodyPr>
          <a:lstStyle/>
          <a:p>
            <a:r>
              <a:rPr lang="en-US" sz="1100" b="1" i="1" dirty="0"/>
              <a:t>Figure 15</a:t>
            </a:r>
            <a:r>
              <a:rPr lang="en-US" sz="1100" i="1" dirty="0"/>
              <a:t>: The Whole Data processing</a:t>
            </a:r>
            <a:endParaRPr lang="en-IL" sz="1100" i="1" dirty="0"/>
          </a:p>
        </p:txBody>
      </p:sp>
      <p:sp>
        <p:nvSpPr>
          <p:cNvPr id="7" name="Content Placeholder 2">
            <a:extLst>
              <a:ext uri="{FF2B5EF4-FFF2-40B4-BE49-F238E27FC236}">
                <a16:creationId xmlns:a16="http://schemas.microsoft.com/office/drawing/2014/main" id="{78464D46-7385-4D8D-90EE-458DE20CAC2C}"/>
              </a:ext>
            </a:extLst>
          </p:cNvPr>
          <p:cNvSpPr>
            <a:spLocks noGrp="1"/>
          </p:cNvSpPr>
          <p:nvPr>
            <p:ph idx="1"/>
          </p:nvPr>
        </p:nvSpPr>
        <p:spPr>
          <a:xfrm>
            <a:off x="457200" y="1600200"/>
            <a:ext cx="8229600" cy="4876800"/>
          </a:xfrm>
        </p:spPr>
        <p:txBody>
          <a:bodyPr>
            <a:normAutofit/>
          </a:bodyPr>
          <a:lstStyle/>
          <a:p>
            <a:pPr lvl="0"/>
            <a:r>
              <a:rPr lang="en-US" sz="1800" b="1" dirty="0"/>
              <a:t>33</a:t>
            </a:r>
            <a:r>
              <a:rPr lang="en-US" sz="1800" dirty="0"/>
              <a:t> unique bus lines, e.g., </a:t>
            </a:r>
            <a:r>
              <a:rPr lang="en-US" sz="1800" b="1" dirty="0"/>
              <a:t>2, 3A, 81.</a:t>
            </a:r>
            <a:endParaRPr lang="en-IL" sz="1800" dirty="0"/>
          </a:p>
          <a:p>
            <a:pPr lvl="0"/>
            <a:r>
              <a:rPr lang="en-US" sz="1800" b="1" dirty="0"/>
              <a:t>65</a:t>
            </a:r>
            <a:r>
              <a:rPr lang="en-US" sz="1800" dirty="0"/>
              <a:t> unique routes, e.g., </a:t>
            </a:r>
            <a:r>
              <a:rPr lang="en-US" sz="1800" b="1" dirty="0"/>
              <a:t>'81': ['9269399','9271551']</a:t>
            </a:r>
            <a:endParaRPr lang="en-IL" sz="1800" dirty="0"/>
          </a:p>
          <a:p>
            <a:pPr lvl="0"/>
            <a:r>
              <a:rPr lang="en-US" sz="1800" b="1" dirty="0"/>
              <a:t>577</a:t>
            </a:r>
            <a:r>
              <a:rPr lang="en-US" sz="1800" dirty="0"/>
              <a:t> unique stops</a:t>
            </a:r>
            <a:endParaRPr lang="en-IL" sz="1800" dirty="0"/>
          </a:p>
          <a:p>
            <a:pPr lvl="0"/>
            <a:r>
              <a:rPr lang="en-US" sz="1800" b="1" dirty="0"/>
              <a:t>748 </a:t>
            </a:r>
            <a:r>
              <a:rPr lang="en-US" sz="1800" dirty="0"/>
              <a:t>unique segments (a part of the road between two neighboring stops)</a:t>
            </a:r>
            <a:endParaRPr lang="en-IL" sz="1800" dirty="0"/>
          </a:p>
          <a:p>
            <a:pPr lvl="0"/>
            <a:r>
              <a:rPr lang="en-US" sz="1800" b="1" dirty="0"/>
              <a:t>16,929 </a:t>
            </a:r>
            <a:r>
              <a:rPr lang="en-US" sz="1800" dirty="0"/>
              <a:t>trips (Real-time data on a specific route) during a week.</a:t>
            </a:r>
            <a:endParaRPr lang="en-IL" sz="1800" dirty="0"/>
          </a:p>
          <a:p>
            <a:endParaRPr lang="en-IL" sz="1800" dirty="0"/>
          </a:p>
        </p:txBody>
      </p:sp>
      <p:pic>
        <p:nvPicPr>
          <p:cNvPr id="8" name="Picture 7">
            <a:extLst>
              <a:ext uri="{FF2B5EF4-FFF2-40B4-BE49-F238E27FC236}">
                <a16:creationId xmlns:a16="http://schemas.microsoft.com/office/drawing/2014/main" id="{E03B8BAB-32EC-4145-9189-89FD1290BED8}"/>
              </a:ext>
            </a:extLst>
          </p:cNvPr>
          <p:cNvPicPr>
            <a:picLocks noChangeAspect="1"/>
          </p:cNvPicPr>
          <p:nvPr/>
        </p:nvPicPr>
        <p:blipFill rotWithShape="1">
          <a:blip r:embed="rId4"/>
          <a:srcRect l="20648" t="41584" r="65908" b="21751"/>
          <a:stretch/>
        </p:blipFill>
        <p:spPr>
          <a:xfrm>
            <a:off x="1119041" y="5210646"/>
            <a:ext cx="1433659" cy="1091665"/>
          </a:xfrm>
          <a:prstGeom prst="rect">
            <a:avLst/>
          </a:prstGeom>
        </p:spPr>
      </p:pic>
    </p:spTree>
    <p:extLst>
      <p:ext uri="{BB962C8B-B14F-4D97-AF65-F5344CB8AC3E}">
        <p14:creationId xmlns:p14="http://schemas.microsoft.com/office/powerpoint/2010/main" val="22944706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3237</TotalTime>
  <Words>2122</Words>
  <Application>Microsoft Office PowerPoint</Application>
  <PresentationFormat>‫הצגה על המסך (4:3)</PresentationFormat>
  <Paragraphs>203</Paragraphs>
  <Slides>25</Slides>
  <Notes>6</Notes>
  <HiddenSlides>9</HiddenSlides>
  <MMClips>0</MMClips>
  <ScaleCrop>false</ScaleCrop>
  <HeadingPairs>
    <vt:vector size="8" baseType="variant">
      <vt:variant>
        <vt:lpstr>גופנים בשימוש</vt:lpstr>
      </vt:variant>
      <vt:variant>
        <vt:i4>3</vt:i4>
      </vt:variant>
      <vt:variant>
        <vt:lpstr>ערכת נושא</vt:lpstr>
      </vt:variant>
      <vt:variant>
        <vt:i4>1</vt:i4>
      </vt:variant>
      <vt:variant>
        <vt:lpstr>שרתי OLE מוטבעים</vt:lpstr>
      </vt:variant>
      <vt:variant>
        <vt:i4>1</vt:i4>
      </vt:variant>
      <vt:variant>
        <vt:lpstr>כותרות שקופיות</vt:lpstr>
      </vt:variant>
      <vt:variant>
        <vt:i4>25</vt:i4>
      </vt:variant>
    </vt:vector>
  </HeadingPairs>
  <TitlesOfParts>
    <vt:vector size="30" baseType="lpstr">
      <vt:lpstr>Arial</vt:lpstr>
      <vt:lpstr>Calibri</vt:lpstr>
      <vt:lpstr>Times New Roman</vt:lpstr>
      <vt:lpstr>Clarity</vt:lpstr>
      <vt:lpstr>Acrobat Document</vt:lpstr>
      <vt:lpstr>Shadowed Segment Maps and Patterns Detection of Bus lines in Beer Sheva</vt:lpstr>
      <vt:lpstr>Motivation</vt:lpstr>
      <vt:lpstr>Proposal Purpose</vt:lpstr>
      <vt:lpstr>Public Transportation</vt:lpstr>
      <vt:lpstr>Visualization</vt:lpstr>
      <vt:lpstr>Visualization</vt:lpstr>
      <vt:lpstr>Related Work</vt:lpstr>
      <vt:lpstr>Related Work</vt:lpstr>
      <vt:lpstr>What - Data Processing</vt:lpstr>
      <vt:lpstr>Why – Main User Tasks</vt:lpstr>
      <vt:lpstr>How – Shadowed Segments Maps </vt:lpstr>
      <vt:lpstr>How – Shadowed Segments Maps </vt:lpstr>
      <vt:lpstr>Example 1 – Main</vt:lpstr>
      <vt:lpstr>Example 2 – Long Tails </vt:lpstr>
      <vt:lpstr>Example 3 – Planning</vt:lpstr>
      <vt:lpstr>Example 4 – Speed</vt:lpstr>
      <vt:lpstr>Example 5 – Curtains</vt:lpstr>
      <vt:lpstr>Experts Review</vt:lpstr>
      <vt:lpstr>Results</vt:lpstr>
      <vt:lpstr>Experts Comments</vt:lpstr>
      <vt:lpstr>Future Work</vt:lpstr>
      <vt:lpstr>References</vt:lpstr>
      <vt:lpstr>References</vt:lpstr>
      <vt:lpstr>References</vt:lpstr>
      <vt:lpstr>Questions?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Waqas Cheema</dc:creator>
  <cp:lastModifiedBy>LIAD</cp:lastModifiedBy>
  <cp:revision>313</cp:revision>
  <dcterms:created xsi:type="dcterms:W3CDTF">2014-12-08T03:40:19Z</dcterms:created>
  <dcterms:modified xsi:type="dcterms:W3CDTF">2019-10-02T13:43:05Z</dcterms:modified>
</cp:coreProperties>
</file>